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Lst>
  <p:sldIdLst>
    <p:sldId id="256" r:id="rId17"/>
    <p:sldId id="257" r:id="rId18"/>
    <p:sldId id="258" r:id="rId19"/>
    <p:sldId id="259" r:id="rId20"/>
    <p:sldId id="260" r:id="rId21"/>
    <p:sldId id="264" r:id="rId22"/>
    <p:sldId id="261" r:id="rId23"/>
    <p:sldId id="262" r:id="rId24"/>
    <p:sldId id="267" r:id="rId25"/>
    <p:sldId id="263" r:id="rId26"/>
    <p:sldId id="265" r:id="rId27"/>
    <p:sldId id="302" r:id="rId28"/>
    <p:sldId id="268" r:id="rId29"/>
    <p:sldId id="270" r:id="rId30"/>
    <p:sldId id="272" r:id="rId31"/>
    <p:sldId id="274" r:id="rId32"/>
    <p:sldId id="276" r:id="rId33"/>
    <p:sldId id="278" r:id="rId34"/>
    <p:sldId id="280" r:id="rId35"/>
    <p:sldId id="282" r:id="rId36"/>
    <p:sldId id="284" r:id="rId37"/>
    <p:sldId id="286" r:id="rId38"/>
    <p:sldId id="288" r:id="rId39"/>
    <p:sldId id="290" r:id="rId40"/>
    <p:sldId id="318" r:id="rId41"/>
    <p:sldId id="319" r:id="rId42"/>
    <p:sldId id="295" r:id="rId43"/>
    <p:sldId id="293" r:id="rId44"/>
    <p:sldId id="294" r:id="rId45"/>
    <p:sldId id="311" r:id="rId46"/>
    <p:sldId id="331" r:id="rId47"/>
    <p:sldId id="312" r:id="rId48"/>
    <p:sldId id="332" r:id="rId49"/>
    <p:sldId id="303" r:id="rId50"/>
    <p:sldId id="315" r:id="rId51"/>
    <p:sldId id="296" r:id="rId52"/>
    <p:sldId id="304" r:id="rId53"/>
    <p:sldId id="329" r:id="rId54"/>
    <p:sldId id="330" r:id="rId55"/>
    <p:sldId id="297" r:id="rId56"/>
    <p:sldId id="305" r:id="rId57"/>
    <p:sldId id="298" r:id="rId58"/>
    <p:sldId id="306" r:id="rId59"/>
    <p:sldId id="299" r:id="rId60"/>
    <p:sldId id="307" r:id="rId61"/>
    <p:sldId id="300" r:id="rId62"/>
    <p:sldId id="313" r:id="rId63"/>
    <p:sldId id="314" r:id="rId64"/>
    <p:sldId id="316" r:id="rId65"/>
    <p:sldId id="321" r:id="rId66"/>
    <p:sldId id="323" r:id="rId67"/>
    <p:sldId id="324" r:id="rId68"/>
    <p:sldId id="325" r:id="rId69"/>
    <p:sldId id="326" r:id="rId70"/>
    <p:sldId id="310" r:id="rId71"/>
    <p:sldId id="308" r:id="rId72"/>
    <p:sldId id="320" r:id="rId7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52"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5DB47A59-7F6D-4FC3-B77D-9AB07C13D475}" type="datetimeFigureOut">
              <a:rPr lang="pt-BR" smtClean="0"/>
              <a:t>23/08/2019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402608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DB47A59-7F6D-4FC3-B77D-9AB07C13D475}" type="datetimeFigureOut">
              <a:rPr lang="pt-BR" smtClean="0"/>
              <a:t>23/08/2019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30236474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61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062013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010363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09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573553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624305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49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49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769915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112638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901078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2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636945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584616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5984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3"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DB47A59-7F6D-4FC3-B77D-9AB07C13D475}" type="datetimeFigureOut">
              <a:rPr lang="pt-BR" smtClean="0"/>
              <a:t>23/08/2019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34162854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82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82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571000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594"/>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566459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875490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069"/>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861469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410779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4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4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248871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421529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62658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2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204993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02749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720"/>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68278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079017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807"/>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807"/>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429284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570"/>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755356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880278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045"/>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126875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980327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46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46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226191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850888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575060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1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08374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093416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4165477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458565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783"/>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783"/>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43309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544"/>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769091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558477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019"/>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809651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073496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44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44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7416072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264889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56141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195"/>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52213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1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851649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594289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335327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757"/>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757"/>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612562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51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60682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033544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9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553428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969624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2873136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46663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189895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301721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6240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7839575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180179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72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72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748617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88"/>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517326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926413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63"/>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517999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9177977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40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40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672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56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56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356590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00863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82869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11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28103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3701136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58532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701"/>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701"/>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6582321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58"/>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416319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976686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33"/>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418980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96864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410194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8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38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918978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516240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5724945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08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9287038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6481436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1124985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71"/>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671"/>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CBFAA54-11AE-43A7-AFF5-BF44609C9C34}" type="datetimeFigureOut">
              <a:rPr lang="pt-BR">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709D6DFE-1D31-4079-9F47-28B1A041F375}" type="slidenum">
              <a:rPr lang="pt-BR">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2462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60011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3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7563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5DB47A59-7F6D-4FC3-B77D-9AB07C13D475}" type="datetimeFigureOut">
              <a:rPr lang="pt-BR" smtClean="0"/>
              <a:t>23/08/2019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116831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28254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82184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933"/>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933"/>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4994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714"/>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85487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73583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189"/>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20751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33177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28817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80971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1051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10034"/>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1" y="458975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5DB47A59-7F6D-4FC3-B77D-9AB07C13D475}" type="datetimeFigureOut">
              <a:rPr lang="pt-BR" smtClean="0"/>
              <a:t>23/08/2019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32128113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49251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25511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93230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927"/>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927"/>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96038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70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03277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957233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18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18519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3508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55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55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35467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43396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DB47A59-7F6D-4FC3-B77D-9AB07C13D475}" type="datetimeFigureOut">
              <a:rPr lang="pt-BR" smtClean="0"/>
              <a:t>23/08/2019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18074814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269453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3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92706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217507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73458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91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91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41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69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40609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416248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17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57145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85225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54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54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3305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9"/>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9"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3"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5DB47A59-7F6D-4FC3-B77D-9AB07C13D475}" type="datetimeFigureOut">
              <a:rPr lang="pt-BR" smtClean="0"/>
              <a:t>23/08/2019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10963651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803877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06132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3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0387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98431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44487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90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90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32423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684"/>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48658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81434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159"/>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3257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0684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5DB47A59-7F6D-4FC3-B77D-9AB07C13D475}" type="datetimeFigureOut">
              <a:rPr lang="pt-BR" smtClean="0"/>
              <a:t>23/08/2019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9280476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5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5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67516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14548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98123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30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310928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313020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246049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897"/>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897"/>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471927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670"/>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116216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53642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145"/>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1996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5DB47A59-7F6D-4FC3-B77D-9AB07C13D475}" type="datetimeFigureOut">
              <a:rPr lang="pt-BR" smtClean="0"/>
              <a:t>23/08/2019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40415053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89834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5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5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690641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411153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77277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29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25309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8123044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7769672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883"/>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883"/>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796272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654"/>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146502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6637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72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DB47A59-7F6D-4FC3-B77D-9AB07C13D475}" type="datetimeFigureOut">
              <a:rPr lang="pt-BR" smtClean="0"/>
              <a:t>23/08/2019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19115314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129"/>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0594782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09952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52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52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9727872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852540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57825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27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488651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187465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15017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867"/>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867"/>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8658252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636"/>
            <a:ext cx="103632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96619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72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5DB47A59-7F6D-4FC3-B77D-9AB07C13D475}" type="datetimeFigureOut">
              <a:rPr lang="pt-BR" smtClean="0"/>
              <a:t>23/08/2019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39AE576-ABE1-458D-AF24-D0A06AE19E4D}" type="slidenum">
              <a:rPr lang="pt-BR" smtClean="0"/>
              <a:t>‹nº›</a:t>
            </a:fld>
            <a:endParaRPr lang="pt-BR"/>
          </a:p>
        </p:txBody>
      </p:sp>
    </p:spTree>
    <p:extLst>
      <p:ext uri="{BB962C8B-B14F-4D97-AF65-F5344CB8AC3E}">
        <p14:creationId xmlns:p14="http://schemas.microsoft.com/office/powerpoint/2010/main" val="19919345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3924776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7111"/>
            <a:ext cx="103632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468237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162691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50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9350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9649011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769107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208758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4766733" y="2732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143970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883800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64734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849"/>
            <a:ext cx="27432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09600" y="274849"/>
            <a:ext cx="80264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50814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64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B47A59-7F6D-4FC3-B77D-9AB07C13D475}" type="datetimeFigureOut">
              <a:rPr lang="pt-BR" smtClean="0"/>
              <a:t>23/08/2019</a:t>
            </a:fld>
            <a:endParaRPr lang="pt-BR"/>
          </a:p>
        </p:txBody>
      </p:sp>
      <p:sp>
        <p:nvSpPr>
          <p:cNvPr id="5" name="Espaço Reservado para Rodapé 4"/>
          <p:cNvSpPr>
            <a:spLocks noGrp="1"/>
          </p:cNvSpPr>
          <p:nvPr>
            <p:ph type="ftr" sz="quarter" idx="3"/>
          </p:nvPr>
        </p:nvSpPr>
        <p:spPr>
          <a:xfrm>
            <a:off x="4038600" y="635664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64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AE576-ABE1-458D-AF24-D0A06AE19E4D}" type="slidenum">
              <a:rPr lang="pt-BR" smtClean="0"/>
              <a:t>‹nº›</a:t>
            </a:fld>
            <a:endParaRPr lang="pt-BR"/>
          </a:p>
        </p:txBody>
      </p:sp>
    </p:spTree>
    <p:extLst>
      <p:ext uri="{BB962C8B-B14F-4D97-AF65-F5344CB8AC3E}">
        <p14:creationId xmlns:p14="http://schemas.microsoft.com/office/powerpoint/2010/main" val="279489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54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54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54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393350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51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51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51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61521511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49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49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49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937639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4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4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4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245119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44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44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44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8538678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41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41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41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07113569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8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BFAA54-11AE-43A7-AFF5-BF44609C9C34}" type="datetimeFigureOut">
              <a:rPr lang="pt-BR" smtClean="0">
                <a:solidFill>
                  <a:prstClr val="black">
                    <a:tint val="75000"/>
                  </a:prstClr>
                </a:solidFill>
              </a:rPr>
              <a:pPr/>
              <a:t>23/08/2019</a:t>
            </a:fld>
            <a:endParaRPr lang="pt-BR" smtClean="0">
              <a:solidFill>
                <a:prstClr val="black">
                  <a:tint val="75000"/>
                </a:prstClr>
              </a:solidFill>
            </a:endParaRPr>
          </a:p>
        </p:txBody>
      </p:sp>
      <p:sp>
        <p:nvSpPr>
          <p:cNvPr id="5" name="Espaço Reservado para Rodapé 4"/>
          <p:cNvSpPr>
            <a:spLocks noGrp="1"/>
          </p:cNvSpPr>
          <p:nvPr>
            <p:ph type="ftr" sz="quarter" idx="3"/>
          </p:nvPr>
        </p:nvSpPr>
        <p:spPr>
          <a:xfrm>
            <a:off x="4165600" y="635638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smtClean="0">
              <a:solidFill>
                <a:prstClr val="black">
                  <a:tint val="75000"/>
                </a:prstClr>
              </a:solidFill>
            </a:endParaRPr>
          </a:p>
        </p:txBody>
      </p:sp>
      <p:sp>
        <p:nvSpPr>
          <p:cNvPr id="6" name="Espaço Reservado para Número de Slide 5"/>
          <p:cNvSpPr>
            <a:spLocks noGrp="1"/>
          </p:cNvSpPr>
          <p:nvPr>
            <p:ph type="sldNum" sz="quarter" idx="4"/>
          </p:nvPr>
        </p:nvSpPr>
        <p:spPr>
          <a:xfrm>
            <a:off x="8737600" y="635638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D6DFE-1D31-4079-9F47-28B1A041F375}" type="slidenum">
              <a:rPr lang="pt-BR" smtClean="0">
                <a:solidFill>
                  <a:prstClr val="black">
                    <a:tint val="75000"/>
                  </a:prstClr>
                </a:solidFill>
              </a:rPr>
              <a:pPr/>
              <a:t>‹nº›</a:t>
            </a:fld>
            <a:endParaRPr lang="pt-BR" smtClean="0">
              <a:solidFill>
                <a:prstClr val="black">
                  <a:tint val="75000"/>
                </a:prstClr>
              </a:solidFill>
            </a:endParaRPr>
          </a:p>
        </p:txBody>
      </p:sp>
    </p:spTree>
    <p:extLst>
      <p:ext uri="{BB962C8B-B14F-4D97-AF65-F5344CB8AC3E}">
        <p14:creationId xmlns:p14="http://schemas.microsoft.com/office/powerpoint/2010/main" val="6963801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64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64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64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01081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63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63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63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366710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63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63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63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466792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62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62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62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003194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6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6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60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476463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59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59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59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298481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57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57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57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983208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5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A2B56-14F2-45AB-9688-58DEFD725CA1}" type="datetimeFigureOut">
              <a:rPr lang="pt-BR" smtClean="0">
                <a:solidFill>
                  <a:prstClr val="black">
                    <a:tint val="75000"/>
                  </a:prstClr>
                </a:solidFill>
              </a:rPr>
              <a:pPr/>
              <a:t>23/08/2019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5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5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A6FBB7-9C37-4D93-A195-73C0EFCF1D91}"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5174860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planalto.gov.br/ccivil_03/constituicao/Emendas/Emc/emc11.htm#art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6.xml"/></Relationships>
</file>

<file path=ppt/slides/_rels/slide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2.xml"/></Relationships>
</file>

<file path=ppt/slides/_rels/slide5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7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aixaDeTexto 4"/>
          <p:cNvSpPr txBox="1"/>
          <p:nvPr/>
        </p:nvSpPr>
        <p:spPr>
          <a:xfrm>
            <a:off x="2514600" y="2819431"/>
            <a:ext cx="7324725" cy="3046988"/>
          </a:xfrm>
          <a:prstGeom prst="rect">
            <a:avLst/>
          </a:prstGeom>
          <a:noFill/>
        </p:spPr>
        <p:txBody>
          <a:bodyPr wrap="square" rtlCol="0">
            <a:spAutoFit/>
          </a:bodyPr>
          <a:lstStyle/>
          <a:p>
            <a:r>
              <a:rPr lang="pt-BR" sz="3200" dirty="0" smtClean="0">
                <a:solidFill>
                  <a:schemeClr val="bg1"/>
                </a:solidFill>
              </a:rPr>
              <a:t>FUTURE-SE: A CONTRARREFORMA DA EDUCAÇÃO SUPERIOR</a:t>
            </a:r>
          </a:p>
          <a:p>
            <a:endParaRPr lang="pt-BR" sz="3200" dirty="0">
              <a:solidFill>
                <a:schemeClr val="bg1"/>
              </a:solidFill>
            </a:endParaRPr>
          </a:p>
          <a:p>
            <a:r>
              <a:rPr lang="pt-BR" sz="3200" dirty="0" smtClean="0">
                <a:solidFill>
                  <a:schemeClr val="bg1"/>
                </a:solidFill>
              </a:rPr>
              <a:t>Elaboração: EBLIN </a:t>
            </a:r>
            <a:r>
              <a:rPr lang="pt-BR" sz="3200" dirty="0" smtClean="0">
                <a:solidFill>
                  <a:schemeClr val="bg1"/>
                </a:solidFill>
              </a:rPr>
              <a:t>FARAGE (Secretária </a:t>
            </a:r>
            <a:r>
              <a:rPr lang="pt-BR" sz="3200" dirty="0" smtClean="0">
                <a:solidFill>
                  <a:schemeClr val="bg1"/>
                </a:solidFill>
              </a:rPr>
              <a:t>Geral do ANDES-SN) e Amauri Fragoso (base da ADUFCG)</a:t>
            </a:r>
          </a:p>
        </p:txBody>
      </p:sp>
    </p:spTree>
    <p:extLst>
      <p:ext uri="{BB962C8B-B14F-4D97-AF65-F5344CB8AC3E}">
        <p14:creationId xmlns:p14="http://schemas.microsoft.com/office/powerpoint/2010/main" val="3804079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5760" y="365130"/>
            <a:ext cx="10988040" cy="1129716"/>
          </a:xfrm>
        </p:spPr>
        <p:txBody>
          <a:bodyPr/>
          <a:lstStyle/>
          <a:p>
            <a:pPr algn="ctr"/>
            <a:r>
              <a:rPr lang="pt-BR" b="1" dirty="0" smtClean="0"/>
              <a:t>A PARTICULARIDADE BRASILEIRA:</a:t>
            </a:r>
            <a:endParaRPr lang="pt-BR" b="1" dirty="0"/>
          </a:p>
        </p:txBody>
      </p:sp>
      <p:sp>
        <p:nvSpPr>
          <p:cNvPr id="3" name="Espaço Reservado para Conteúdo 2"/>
          <p:cNvSpPr>
            <a:spLocks noGrp="1"/>
          </p:cNvSpPr>
          <p:nvPr>
            <p:ph idx="1"/>
          </p:nvPr>
        </p:nvSpPr>
        <p:spPr>
          <a:xfrm>
            <a:off x="469127" y="1825624"/>
            <a:ext cx="11187485" cy="4463857"/>
          </a:xfrm>
        </p:spPr>
        <p:txBody>
          <a:bodyPr/>
          <a:lstStyle/>
          <a:p>
            <a:r>
              <a:rPr lang="pt-BR" dirty="0" smtClean="0"/>
              <a:t>País </a:t>
            </a:r>
            <a:r>
              <a:rPr lang="pt-BR" dirty="0" smtClean="0"/>
              <a:t>colonizado;</a:t>
            </a:r>
            <a:endParaRPr lang="pt-BR" dirty="0" smtClean="0"/>
          </a:p>
          <a:p>
            <a:r>
              <a:rPr lang="pt-BR" dirty="0" smtClean="0"/>
              <a:t>Um dos últimos países do mundo a abolir a </a:t>
            </a:r>
            <a:r>
              <a:rPr lang="pt-BR" dirty="0" smtClean="0"/>
              <a:t>escravidão;</a:t>
            </a:r>
            <a:endParaRPr lang="pt-BR" dirty="0" smtClean="0"/>
          </a:p>
          <a:p>
            <a:r>
              <a:rPr lang="pt-BR" dirty="0" smtClean="0"/>
              <a:t>Ciclos políticos: </a:t>
            </a:r>
            <a:r>
              <a:rPr lang="pt-BR" dirty="0"/>
              <a:t>c</a:t>
            </a:r>
            <a:r>
              <a:rPr lang="pt-BR" dirty="0" smtClean="0"/>
              <a:t>olônia</a:t>
            </a:r>
            <a:r>
              <a:rPr lang="pt-BR" dirty="0" smtClean="0"/>
              <a:t>, </a:t>
            </a:r>
            <a:r>
              <a:rPr lang="pt-BR" dirty="0" smtClean="0"/>
              <a:t>independência</a:t>
            </a:r>
            <a:r>
              <a:rPr lang="pt-BR" dirty="0" smtClean="0"/>
              <a:t>, </a:t>
            </a:r>
            <a:r>
              <a:rPr lang="pt-BR" dirty="0" smtClean="0"/>
              <a:t>república</a:t>
            </a:r>
            <a:r>
              <a:rPr lang="pt-BR" dirty="0" smtClean="0"/>
              <a:t>, desenvolvimentismo, ditadura militar, redemocratização, conciliação de </a:t>
            </a:r>
            <a:r>
              <a:rPr lang="pt-BR" dirty="0" smtClean="0"/>
              <a:t>classes ... OBSCURANTISMO </a:t>
            </a:r>
            <a:r>
              <a:rPr lang="pt-BR" dirty="0" smtClean="0"/>
              <a:t>da EXTREMA </a:t>
            </a:r>
            <a:r>
              <a:rPr lang="pt-BR" dirty="0" smtClean="0"/>
              <a:t>DIREITA;</a:t>
            </a:r>
            <a:endParaRPr lang="pt-BR" dirty="0" smtClean="0"/>
          </a:p>
          <a:p>
            <a:r>
              <a:rPr lang="pt-BR" dirty="0" smtClean="0"/>
              <a:t>Redemocratização</a:t>
            </a:r>
            <a:r>
              <a:rPr lang="pt-BR" dirty="0"/>
              <a:t>.</a:t>
            </a:r>
            <a:endParaRPr lang="pt-BR" dirty="0" smtClean="0"/>
          </a:p>
          <a:p>
            <a:pPr marL="0" indent="0">
              <a:buNone/>
            </a:pPr>
            <a:endParaRPr lang="pt-BR" dirty="0"/>
          </a:p>
        </p:txBody>
      </p:sp>
    </p:spTree>
    <p:extLst>
      <p:ext uri="{BB962C8B-B14F-4D97-AF65-F5344CB8AC3E}">
        <p14:creationId xmlns:p14="http://schemas.microsoft.com/office/powerpoint/2010/main" val="1072512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370" y="365130"/>
            <a:ext cx="10185621" cy="946836"/>
          </a:xfrm>
        </p:spPr>
        <p:txBody>
          <a:bodyPr>
            <a:normAutofit fontScale="90000"/>
          </a:bodyPr>
          <a:lstStyle/>
          <a:p>
            <a:pPr algn="ctr"/>
            <a:r>
              <a:rPr lang="pt-BR" b="1" dirty="0" smtClean="0"/>
              <a:t>PERÍODO DA REDEMOCRATIZAÇÃO NO BRASIL:</a:t>
            </a:r>
            <a:endParaRPr lang="pt-BR" b="1" dirty="0"/>
          </a:p>
        </p:txBody>
      </p:sp>
      <p:sp>
        <p:nvSpPr>
          <p:cNvPr id="3" name="Espaço Reservado para Conteúdo 2"/>
          <p:cNvSpPr>
            <a:spLocks noGrp="1"/>
          </p:cNvSpPr>
          <p:nvPr>
            <p:ph idx="1"/>
          </p:nvPr>
        </p:nvSpPr>
        <p:spPr>
          <a:xfrm>
            <a:off x="540689" y="1825624"/>
            <a:ext cx="11044361" cy="4511565"/>
          </a:xfrm>
        </p:spPr>
        <p:txBody>
          <a:bodyPr>
            <a:normAutofit fontScale="92500" lnSpcReduction="10000"/>
          </a:bodyPr>
          <a:lstStyle/>
          <a:p>
            <a:pPr algn="just"/>
            <a:r>
              <a:rPr lang="pt-BR" dirty="0" smtClean="0"/>
              <a:t>Período de 1980 até 2018:</a:t>
            </a:r>
          </a:p>
          <a:p>
            <a:pPr algn="just">
              <a:buFont typeface="Wingdings" pitchFamily="2" charset="2"/>
              <a:buChar char="Ø"/>
            </a:pPr>
            <a:r>
              <a:rPr lang="pt-BR" dirty="0" smtClean="0"/>
              <a:t>Constituição Federal de </a:t>
            </a:r>
            <a:r>
              <a:rPr lang="pt-BR" dirty="0" smtClean="0"/>
              <a:t>1988;</a:t>
            </a:r>
            <a:endParaRPr lang="pt-BR" dirty="0" smtClean="0"/>
          </a:p>
          <a:p>
            <a:pPr algn="just">
              <a:buFont typeface="Wingdings" pitchFamily="2" charset="2"/>
              <a:buChar char="Ø"/>
            </a:pPr>
            <a:r>
              <a:rPr lang="pt-BR" dirty="0" smtClean="0"/>
              <a:t>Políticas </a:t>
            </a:r>
            <a:r>
              <a:rPr lang="pt-BR" dirty="0" smtClean="0"/>
              <a:t>públicas </a:t>
            </a:r>
            <a:r>
              <a:rPr lang="pt-BR" dirty="0" smtClean="0"/>
              <a:t>e direitos sociais em decorrência da </a:t>
            </a:r>
            <a:r>
              <a:rPr lang="pt-BR" dirty="0" smtClean="0"/>
              <a:t>CF/88;</a:t>
            </a:r>
            <a:endParaRPr lang="pt-BR" dirty="0" smtClean="0"/>
          </a:p>
          <a:p>
            <a:pPr algn="just">
              <a:buFont typeface="Wingdings" pitchFamily="2" charset="2"/>
              <a:buChar char="Ø"/>
            </a:pPr>
            <a:r>
              <a:rPr lang="pt-BR" dirty="0" smtClean="0"/>
              <a:t>Início de implementação do Projeto Neoliberal no Brasil - década de </a:t>
            </a:r>
            <a:r>
              <a:rPr lang="pt-BR" dirty="0" smtClean="0"/>
              <a:t>1990;</a:t>
            </a:r>
            <a:endParaRPr lang="pt-BR" dirty="0" smtClean="0"/>
          </a:p>
          <a:p>
            <a:pPr algn="just">
              <a:buFont typeface="Wingdings" pitchFamily="2" charset="2"/>
              <a:buChar char="Ø"/>
            </a:pPr>
            <a:r>
              <a:rPr lang="pt-BR" dirty="0" smtClean="0"/>
              <a:t>Projeto de Contrarreforma do Estado – MARE (Bresser Pereira 1995</a:t>
            </a:r>
            <a:r>
              <a:rPr lang="pt-BR" dirty="0" smtClean="0"/>
              <a:t>);</a:t>
            </a:r>
            <a:endParaRPr lang="pt-BR" dirty="0" smtClean="0"/>
          </a:p>
          <a:p>
            <a:pPr algn="just">
              <a:buFont typeface="Wingdings" pitchFamily="2" charset="2"/>
              <a:buChar char="Ø"/>
            </a:pPr>
            <a:r>
              <a:rPr lang="pt-BR" dirty="0" smtClean="0"/>
              <a:t>Retrocessos impostos pelo capital em conquistas que não </a:t>
            </a:r>
            <a:r>
              <a:rPr lang="pt-BR" dirty="0" smtClean="0"/>
              <a:t>haviam </a:t>
            </a:r>
            <a:r>
              <a:rPr lang="pt-BR" dirty="0" smtClean="0"/>
              <a:t>sido </a:t>
            </a:r>
            <a:r>
              <a:rPr lang="pt-BR" dirty="0" smtClean="0"/>
              <a:t>consolidadas;</a:t>
            </a:r>
            <a:endParaRPr lang="pt-BR" dirty="0" smtClean="0"/>
          </a:p>
          <a:p>
            <a:pPr algn="just">
              <a:buFont typeface="Wingdings" pitchFamily="2" charset="2"/>
              <a:buChar char="Ø"/>
            </a:pPr>
            <a:r>
              <a:rPr lang="pt-BR" dirty="0" smtClean="0"/>
              <a:t>Conjunto de contrarreformas, com continuidades e descontinuidades, desde a década de 1990 até os dias </a:t>
            </a:r>
            <a:r>
              <a:rPr lang="pt-BR" dirty="0" smtClean="0"/>
              <a:t>atuais;</a:t>
            </a:r>
            <a:endParaRPr lang="pt-BR" dirty="0" smtClean="0"/>
          </a:p>
          <a:p>
            <a:pPr algn="just">
              <a:buFont typeface="Wingdings" pitchFamily="2" charset="2"/>
              <a:buChar char="Ø"/>
            </a:pPr>
            <a:r>
              <a:rPr lang="pt-BR" dirty="0" smtClean="0"/>
              <a:t>Intensificação da crise do capital </a:t>
            </a:r>
            <a:r>
              <a:rPr lang="pt-BR" dirty="0" smtClean="0"/>
              <a:t>– retrocessos.</a:t>
            </a:r>
            <a:endParaRPr lang="pt-BR" dirty="0" smtClean="0"/>
          </a:p>
          <a:p>
            <a:pPr>
              <a:buFont typeface="Wingdings" pitchFamily="2" charset="2"/>
              <a:buChar char="Ø"/>
            </a:pPr>
            <a:endParaRPr lang="pt-BR" dirty="0"/>
          </a:p>
        </p:txBody>
      </p:sp>
    </p:spTree>
    <p:extLst>
      <p:ext uri="{BB962C8B-B14F-4D97-AF65-F5344CB8AC3E}">
        <p14:creationId xmlns:p14="http://schemas.microsoft.com/office/powerpoint/2010/main" val="1770360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851" y="1470992"/>
            <a:ext cx="10515600" cy="3091780"/>
          </a:xfrm>
        </p:spPr>
        <p:txBody>
          <a:bodyPr>
            <a:normAutofit fontScale="90000"/>
          </a:bodyPr>
          <a:lstStyle/>
          <a:p>
            <a:pPr algn="ctr"/>
            <a:r>
              <a:rPr lang="pt-BR" b="1" dirty="0" smtClean="0"/>
              <a:t>Como estávamos antes do FUTURE-SE?</a:t>
            </a:r>
            <a:br>
              <a:rPr lang="pt-BR" b="1" dirty="0" smtClean="0"/>
            </a:br>
            <a:r>
              <a:rPr lang="pt-BR" b="1" dirty="0" smtClean="0"/>
              <a:t>Números sobre os gastos e investimentos do governo</a:t>
            </a:r>
            <a:endParaRPr lang="pt-BR" b="1" dirty="0"/>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3208014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1476374"/>
            <a:ext cx="9271496" cy="5048970"/>
          </a:xfrm>
          <a:prstGeom prst="rect">
            <a:avLst/>
          </a:prstGeom>
        </p:spPr>
      </p:pic>
      <p:sp>
        <p:nvSpPr>
          <p:cNvPr id="2" name="Título 1"/>
          <p:cNvSpPr>
            <a:spLocks noGrp="1"/>
          </p:cNvSpPr>
          <p:nvPr>
            <p:ph type="title"/>
          </p:nvPr>
        </p:nvSpPr>
        <p:spPr/>
        <p:txBody>
          <a:bodyPr>
            <a:normAutofit fontScale="90000"/>
          </a:bodyPr>
          <a:lstStyle/>
          <a:p>
            <a:r>
              <a:rPr lang="pt-BR" dirty="0" smtClean="0"/>
              <a:t>Série </a:t>
            </a:r>
            <a:r>
              <a:rPr lang="pt-BR" dirty="0" smtClean="0"/>
              <a:t>histórica </a:t>
            </a:r>
            <a:r>
              <a:rPr lang="pt-BR" dirty="0"/>
              <a:t>do Tesouro </a:t>
            </a:r>
            <a:r>
              <a:rPr lang="pt-BR" dirty="0" smtClean="0"/>
              <a:t>Nacional dos gastos do Governo</a:t>
            </a:r>
            <a:endParaRPr lang="pt-BR" dirty="0"/>
          </a:p>
        </p:txBody>
      </p:sp>
      <p:sp>
        <p:nvSpPr>
          <p:cNvPr id="3" name="Retângulo 2"/>
          <p:cNvSpPr/>
          <p:nvPr/>
        </p:nvSpPr>
        <p:spPr>
          <a:xfrm>
            <a:off x="8976320" y="1515644"/>
            <a:ext cx="3054003" cy="3416320"/>
          </a:xfrm>
          <a:prstGeom prst="rect">
            <a:avLst/>
          </a:prstGeom>
        </p:spPr>
        <p:txBody>
          <a:bodyPr wrap="square">
            <a:spAutoFit/>
          </a:bodyPr>
          <a:lstStyle/>
          <a:p>
            <a:pPr algn="just" fontAlgn="base"/>
            <a:r>
              <a:rPr lang="pt-BR" dirty="0" smtClean="0">
                <a:solidFill>
                  <a:prstClr val="black"/>
                </a:solidFill>
              </a:rPr>
              <a:t>O </a:t>
            </a:r>
            <a:r>
              <a:rPr lang="pt-BR" dirty="0">
                <a:solidFill>
                  <a:prstClr val="black"/>
                </a:solidFill>
              </a:rPr>
              <a:t>bloqueio no orçamento anunciado pelo </a:t>
            </a:r>
            <a:r>
              <a:rPr lang="pt-BR" dirty="0" smtClean="0">
                <a:solidFill>
                  <a:prstClr val="black"/>
                </a:solidFill>
              </a:rPr>
              <a:t>governo em </a:t>
            </a:r>
            <a:r>
              <a:rPr lang="pt-BR" dirty="0">
                <a:solidFill>
                  <a:prstClr val="black"/>
                </a:solidFill>
              </a:rPr>
              <a:t>(</a:t>
            </a:r>
            <a:r>
              <a:rPr lang="pt-BR" dirty="0" smtClean="0">
                <a:solidFill>
                  <a:prstClr val="black"/>
                </a:solidFill>
              </a:rPr>
              <a:t>22/03/2019)</a:t>
            </a:r>
            <a:r>
              <a:rPr lang="pt-BR" dirty="0">
                <a:solidFill>
                  <a:prstClr val="black"/>
                </a:solidFill>
              </a:rPr>
              <a:t> </a:t>
            </a:r>
            <a:r>
              <a:rPr lang="pt-BR" b="1" dirty="0">
                <a:solidFill>
                  <a:prstClr val="black"/>
                </a:solidFill>
              </a:rPr>
              <a:t>fará com que a verba para custeio e investimentos seja a menor desde 2008</a:t>
            </a:r>
            <a:r>
              <a:rPr lang="pt-BR" b="1" dirty="0" smtClean="0">
                <a:solidFill>
                  <a:prstClr val="black"/>
                </a:solidFill>
              </a:rPr>
              <a:t>,</a:t>
            </a:r>
            <a:r>
              <a:rPr lang="pt-BR" dirty="0" smtClean="0">
                <a:solidFill>
                  <a:prstClr val="black"/>
                </a:solidFill>
              </a:rPr>
              <a:t> o </a:t>
            </a:r>
            <a:r>
              <a:rPr lang="pt-BR" dirty="0">
                <a:solidFill>
                  <a:prstClr val="black"/>
                </a:solidFill>
              </a:rPr>
              <a:t>que </a:t>
            </a:r>
            <a:r>
              <a:rPr lang="pt-BR" dirty="0" smtClean="0">
                <a:solidFill>
                  <a:prstClr val="black"/>
                </a:solidFill>
              </a:rPr>
              <a:t> comprometerá </a:t>
            </a:r>
            <a:r>
              <a:rPr lang="pt-BR" dirty="0">
                <a:solidFill>
                  <a:prstClr val="black"/>
                </a:solidFill>
              </a:rPr>
              <a:t>a prestação de serviços públicos.</a:t>
            </a:r>
          </a:p>
          <a:p>
            <a:pPr algn="just" fontAlgn="base"/>
            <a:r>
              <a:rPr lang="pt-BR" dirty="0" smtClean="0">
                <a:solidFill>
                  <a:prstClr val="black"/>
                </a:solidFill>
              </a:rPr>
              <a:t>O </a:t>
            </a:r>
            <a:r>
              <a:rPr lang="pt-BR" dirty="0">
                <a:solidFill>
                  <a:prstClr val="black"/>
                </a:solidFill>
              </a:rPr>
              <a:t>limite dos gastos discricionários (não obrigatórios) caiu para R$ 90 bilhões neste </a:t>
            </a:r>
            <a:r>
              <a:rPr lang="pt-BR" dirty="0" smtClean="0">
                <a:solidFill>
                  <a:prstClr val="black"/>
                </a:solidFill>
              </a:rPr>
              <a:t>ano</a:t>
            </a:r>
            <a:r>
              <a:rPr lang="pt-BR" i="1" dirty="0">
                <a:solidFill>
                  <a:prstClr val="black"/>
                </a:solidFill>
              </a:rPr>
              <a:t>.</a:t>
            </a:r>
            <a:endParaRPr lang="pt-BR" dirty="0">
              <a:solidFill>
                <a:prstClr val="black"/>
              </a:solidFill>
            </a:endParaRPr>
          </a:p>
        </p:txBody>
      </p:sp>
    </p:spTree>
    <p:extLst>
      <p:ext uri="{BB962C8B-B14F-4D97-AF65-F5344CB8AC3E}">
        <p14:creationId xmlns:p14="http://schemas.microsoft.com/office/powerpoint/2010/main" val="4025699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Onelia\Downloads\39b790a7-e64b-4b28-8d8a-c3c7f4984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41" y="383392"/>
            <a:ext cx="8448939" cy="6474608"/>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48683" y="2"/>
            <a:ext cx="9793088" cy="461665"/>
          </a:xfrm>
          <a:prstGeom prst="rect">
            <a:avLst/>
          </a:prstGeom>
        </p:spPr>
        <p:txBody>
          <a:bodyPr wrap="square">
            <a:spAutoFit/>
          </a:bodyPr>
          <a:lstStyle/>
          <a:p>
            <a:pPr algn="ctr"/>
            <a:r>
              <a:rPr lang="pt-BR" sz="2400" b="1" dirty="0" smtClean="0">
                <a:solidFill>
                  <a:prstClr val="black"/>
                </a:solidFill>
              </a:rPr>
              <a:t>Pizza da Desigualdade com “</a:t>
            </a:r>
            <a:r>
              <a:rPr lang="pt-BR" sz="2400" b="1" dirty="0" err="1" smtClean="0">
                <a:solidFill>
                  <a:prstClr val="black"/>
                </a:solidFill>
              </a:rPr>
              <a:t>Capitalry</a:t>
            </a:r>
            <a:r>
              <a:rPr lang="pt-BR" sz="2400" b="1" dirty="0" smtClean="0">
                <a:solidFill>
                  <a:prstClr val="black"/>
                </a:solidFill>
              </a:rPr>
              <a:t>”</a:t>
            </a:r>
            <a:endParaRPr lang="pt-BR" sz="2400" b="1" dirty="0">
              <a:solidFill>
                <a:prstClr val="black"/>
              </a:solidFill>
            </a:endParaRPr>
          </a:p>
        </p:txBody>
      </p:sp>
      <p:sp>
        <p:nvSpPr>
          <p:cNvPr id="4" name="Retângulo 3"/>
          <p:cNvSpPr/>
          <p:nvPr/>
        </p:nvSpPr>
        <p:spPr>
          <a:xfrm>
            <a:off x="8706677" y="404909"/>
            <a:ext cx="3267987" cy="5062924"/>
          </a:xfrm>
          <a:prstGeom prst="rect">
            <a:avLst/>
          </a:prstGeom>
          <a:ln w="25400">
            <a:solidFill>
              <a:srgbClr val="FF0000"/>
            </a:solidFill>
          </a:ln>
        </p:spPr>
        <p:txBody>
          <a:bodyPr wrap="square">
            <a:spAutoFit/>
          </a:bodyPr>
          <a:lstStyle/>
          <a:p>
            <a:pPr algn="just"/>
            <a:r>
              <a:rPr lang="pt-BR" sz="1900" dirty="0" smtClean="0">
                <a:solidFill>
                  <a:prstClr val="black"/>
                </a:solidFill>
              </a:rPr>
              <a:t>No </a:t>
            </a:r>
            <a:r>
              <a:rPr lang="pt-BR" sz="1900" dirty="0">
                <a:solidFill>
                  <a:prstClr val="black"/>
                </a:solidFill>
              </a:rPr>
              <a:t>relatório “Um Ajuste Justo – Análise da eficiência e equidade do gasto público no Brasil” (GRUPO BANCO MUNDIAL, 2017, p. 8) afirma-se que: </a:t>
            </a:r>
            <a:r>
              <a:rPr lang="pt-BR" sz="1900" b="1" dirty="0">
                <a:solidFill>
                  <a:prstClr val="black"/>
                </a:solidFill>
              </a:rPr>
              <a:t>“A princípio, a redução dos gastos não é a única estratégia para restaurar o equilíbrio fiscal, mas é uma condição necessária. A outra alternativa seria, em vez de cortar seus gastos, o governo Brasileiro deveria aumentar suas receitas tributárias e reduzir os altos pagamentos de juros sobre sua dívida pública” </a:t>
            </a:r>
          </a:p>
        </p:txBody>
      </p:sp>
    </p:spTree>
    <p:extLst>
      <p:ext uri="{BB962C8B-B14F-4D97-AF65-F5344CB8AC3E}">
        <p14:creationId xmlns:p14="http://schemas.microsoft.com/office/powerpoint/2010/main" val="1659381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44" y="188923"/>
            <a:ext cx="10662063" cy="476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138460" y="4797294"/>
            <a:ext cx="11910200" cy="1477328"/>
          </a:xfrm>
          <a:prstGeom prst="rect">
            <a:avLst/>
          </a:prstGeom>
        </p:spPr>
        <p:txBody>
          <a:bodyPr wrap="square">
            <a:spAutoFit/>
          </a:bodyPr>
          <a:lstStyle/>
          <a:p>
            <a:pPr algn="just"/>
            <a:r>
              <a:rPr lang="pt-BR" dirty="0" smtClean="0">
                <a:solidFill>
                  <a:prstClr val="black"/>
                </a:solidFill>
              </a:rPr>
              <a:t>De 1964 </a:t>
            </a:r>
            <a:r>
              <a:rPr lang="pt-BR" dirty="0">
                <a:solidFill>
                  <a:prstClr val="black"/>
                </a:solidFill>
              </a:rPr>
              <a:t>para 1974, durante a Ditadura Militar que foi dada a tendência do perfil público e privado na educação superior </a:t>
            </a:r>
            <a:r>
              <a:rPr lang="pt-BR" dirty="0" smtClean="0">
                <a:solidFill>
                  <a:prstClr val="black"/>
                </a:solidFill>
              </a:rPr>
              <a:t>brasileira. Após </a:t>
            </a:r>
            <a:r>
              <a:rPr lang="pt-BR" dirty="0">
                <a:solidFill>
                  <a:prstClr val="black"/>
                </a:solidFill>
              </a:rPr>
              <a:t>a ditadura militar, de 1985 a </a:t>
            </a:r>
            <a:r>
              <a:rPr lang="pt-BR" dirty="0" smtClean="0">
                <a:solidFill>
                  <a:prstClr val="black"/>
                </a:solidFill>
              </a:rPr>
              <a:t>1995, </a:t>
            </a:r>
            <a:r>
              <a:rPr lang="pt-BR" dirty="0">
                <a:solidFill>
                  <a:prstClr val="black"/>
                </a:solidFill>
              </a:rPr>
              <a:t>houve praticamente uma estagnação entre as matrículas nesses dois setores e um novo degrau de privatização ocorreu de 1995 a 2002, no governo Fernando Henrique Cardoso, atingindo quase o patamar de 70% de matrículas privadas. Com outras elevações nos governos Luiz Inácio Lula da Silva e Dilma Rousseff, o setor privado chegou no ano de 2016 no seu maior percentual histórico, 75,3%. </a:t>
            </a:r>
          </a:p>
        </p:txBody>
      </p:sp>
    </p:spTree>
    <p:extLst>
      <p:ext uri="{BB962C8B-B14F-4D97-AF65-F5344CB8AC3E}">
        <p14:creationId xmlns:p14="http://schemas.microsoft.com/office/powerpoint/2010/main" val="1055560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39" y="119853"/>
            <a:ext cx="12048661" cy="6697978"/>
          </a:xfrm>
          <a:prstGeom prst="rect">
            <a:avLst/>
          </a:prstGeom>
        </p:spPr>
      </p:pic>
    </p:spTree>
    <p:extLst>
      <p:ext uri="{BB962C8B-B14F-4D97-AF65-F5344CB8AC3E}">
        <p14:creationId xmlns:p14="http://schemas.microsoft.com/office/powerpoint/2010/main" val="2088147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6" y="66282"/>
            <a:ext cx="10849205" cy="559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40189" y="5685186"/>
            <a:ext cx="12077599" cy="923330"/>
          </a:xfrm>
          <a:prstGeom prst="rect">
            <a:avLst/>
          </a:prstGeom>
          <a:ln>
            <a:solidFill>
              <a:srgbClr val="FF0000"/>
            </a:solidFill>
          </a:ln>
        </p:spPr>
        <p:txBody>
          <a:bodyPr wrap="square">
            <a:spAutoFit/>
          </a:bodyPr>
          <a:lstStyle/>
          <a:p>
            <a:pPr algn="just"/>
            <a:r>
              <a:rPr lang="pt-BR" dirty="0">
                <a:solidFill>
                  <a:prstClr val="black"/>
                </a:solidFill>
              </a:rPr>
              <a:t>O gasto acumulado com juros e amortizações, no período de 2003 a 2017, </a:t>
            </a:r>
            <a:r>
              <a:rPr lang="pt-BR" dirty="0" smtClean="0">
                <a:solidFill>
                  <a:prstClr val="black"/>
                </a:solidFill>
              </a:rPr>
              <a:t>totalizou </a:t>
            </a:r>
            <a:r>
              <a:rPr lang="pt-BR" dirty="0">
                <a:solidFill>
                  <a:srgbClr val="FF0000"/>
                </a:solidFill>
              </a:rPr>
              <a:t>R$7,04 </a:t>
            </a:r>
            <a:r>
              <a:rPr lang="pt-BR" dirty="0" smtClean="0">
                <a:solidFill>
                  <a:srgbClr val="FF0000"/>
                </a:solidFill>
              </a:rPr>
              <a:t>trilhões</a:t>
            </a:r>
            <a:r>
              <a:rPr lang="pt-BR" dirty="0" smtClean="0">
                <a:solidFill>
                  <a:prstClr val="black"/>
                </a:solidFill>
              </a:rPr>
              <a:t>. Esse </a:t>
            </a:r>
            <a:r>
              <a:rPr lang="pt-BR" dirty="0">
                <a:solidFill>
                  <a:prstClr val="black"/>
                </a:solidFill>
              </a:rPr>
              <a:t>total significou praticamente onze vezes os gastos com as </a:t>
            </a:r>
            <a:r>
              <a:rPr lang="pt-BR" dirty="0">
                <a:solidFill>
                  <a:srgbClr val="FF0000"/>
                </a:solidFill>
              </a:rPr>
              <a:t>universidades federais (R$563,9 bilhões), </a:t>
            </a:r>
            <a:r>
              <a:rPr lang="pt-BR" dirty="0">
                <a:solidFill>
                  <a:prstClr val="black"/>
                </a:solidFill>
              </a:rPr>
              <a:t>sete vezes os recursos destinados à educação (R$1,03 trilhões), </a:t>
            </a:r>
            <a:r>
              <a:rPr lang="pt-BR" dirty="0" smtClean="0">
                <a:solidFill>
                  <a:prstClr val="black"/>
                </a:solidFill>
              </a:rPr>
              <a:t>e </a:t>
            </a:r>
            <a:r>
              <a:rPr lang="pt-BR" dirty="0">
                <a:solidFill>
                  <a:prstClr val="black"/>
                </a:solidFill>
              </a:rPr>
              <a:t>cinquenta e oito vezes os recursos gastos em </a:t>
            </a:r>
            <a:r>
              <a:rPr lang="pt-BR" dirty="0">
                <a:solidFill>
                  <a:srgbClr val="FF0000"/>
                </a:solidFill>
              </a:rPr>
              <a:t>ciência e tecnologia (R$122,1 bilhões).</a:t>
            </a:r>
          </a:p>
        </p:txBody>
      </p:sp>
    </p:spTree>
    <p:extLst>
      <p:ext uri="{BB962C8B-B14F-4D97-AF65-F5344CB8AC3E}">
        <p14:creationId xmlns:p14="http://schemas.microsoft.com/office/powerpoint/2010/main" val="2460628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5661372"/>
            <a:ext cx="12192000" cy="923330"/>
          </a:xfrm>
          <a:prstGeom prst="rect">
            <a:avLst/>
          </a:prstGeom>
          <a:ln>
            <a:solidFill>
              <a:srgbClr val="FF0000"/>
            </a:solidFill>
          </a:ln>
        </p:spPr>
        <p:txBody>
          <a:bodyPr wrap="square">
            <a:spAutoFit/>
          </a:bodyPr>
          <a:lstStyle/>
          <a:p>
            <a:pPr algn="just"/>
            <a:r>
              <a:rPr lang="pt-BR" dirty="0">
                <a:solidFill>
                  <a:prstClr val="black"/>
                </a:solidFill>
              </a:rPr>
              <a:t>As despesas da União com C&amp;T foram elevadas de R$4,519 bilhões em 2003 para R$ 6,344 bilhões em 2017, um crescimento de 40,38%. Em 2003, os recursos destinados à C&amp;T representaram proporcionalmente 0,12% do PIB e 0,23% das despesas totais da União. Em 2017, passaram a representar 0,10% do PIB e 0,25% das despesas totais da União.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96" y="19003"/>
            <a:ext cx="11862965" cy="559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798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5661364"/>
            <a:ext cx="12192000" cy="923330"/>
          </a:xfrm>
          <a:prstGeom prst="rect">
            <a:avLst/>
          </a:prstGeom>
          <a:ln>
            <a:solidFill>
              <a:srgbClr val="FF0000"/>
            </a:solidFill>
          </a:ln>
        </p:spPr>
        <p:txBody>
          <a:bodyPr wrap="square">
            <a:spAutoFit/>
          </a:bodyPr>
          <a:lstStyle/>
          <a:p>
            <a:pPr algn="just"/>
            <a:r>
              <a:rPr lang="pt-BR" dirty="0">
                <a:solidFill>
                  <a:prstClr val="black"/>
                </a:solidFill>
              </a:rPr>
              <a:t>As despesas da União com C&amp;T foram elevadas de R$4,519 bilhões em 2003 para R$ 6,344 bilhões em 2017, um crescimento de 40,38%. Em 2003, os recursos destinados à C&amp;T representaram proporcionalmente 0,12% do PIB e 0,23% das despesas totais da União. Em 2017, passaram a representar 0,10% do PIB e 0,25% das despesas totais da União.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96" y="18987"/>
            <a:ext cx="11862965" cy="559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7787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30"/>
            <a:ext cx="10515600" cy="1137668"/>
          </a:xfrm>
        </p:spPr>
        <p:txBody>
          <a:bodyPr/>
          <a:lstStyle/>
          <a:p>
            <a:pPr algn="ctr"/>
            <a:r>
              <a:rPr lang="pt-BR" b="1" dirty="0" smtClean="0"/>
              <a:t>PRESSUPOSTOS DA ANÁLISE:</a:t>
            </a:r>
            <a:endParaRPr lang="pt-BR" b="1" dirty="0"/>
          </a:p>
        </p:txBody>
      </p:sp>
      <p:sp>
        <p:nvSpPr>
          <p:cNvPr id="3" name="Espaço Reservado para Conteúdo 2"/>
          <p:cNvSpPr>
            <a:spLocks noGrp="1"/>
          </p:cNvSpPr>
          <p:nvPr>
            <p:ph idx="1"/>
          </p:nvPr>
        </p:nvSpPr>
        <p:spPr>
          <a:xfrm>
            <a:off x="341905" y="1825625"/>
            <a:ext cx="11402171" cy="4591078"/>
          </a:xfrm>
        </p:spPr>
        <p:txBody>
          <a:bodyPr>
            <a:normAutofit fontScale="92500" lnSpcReduction="10000"/>
          </a:bodyPr>
          <a:lstStyle/>
          <a:p>
            <a:pPr algn="just"/>
            <a:r>
              <a:rPr lang="pt-BR" dirty="0"/>
              <a:t>O ensino superior no Brasil deve ser por nós compreendido como resultado de um processo de amplas e longas disputas entre projetos distintos de sociedade e de </a:t>
            </a:r>
            <a:r>
              <a:rPr lang="pt-BR" dirty="0" smtClean="0"/>
              <a:t>formação. Uma </a:t>
            </a:r>
            <a:r>
              <a:rPr lang="pt-BR" dirty="0"/>
              <a:t>disputa que tem início na definição do próprio caráter da educação, se pública e/ou </a:t>
            </a:r>
            <a:r>
              <a:rPr lang="pt-BR" dirty="0" smtClean="0"/>
              <a:t>privada.</a:t>
            </a:r>
            <a:endParaRPr lang="pt-BR" dirty="0" smtClean="0"/>
          </a:p>
          <a:p>
            <a:pPr algn="just"/>
            <a:r>
              <a:rPr lang="pt-BR" dirty="0"/>
              <a:t>Nesse processo, as indicações do Banco Mundial (BM), da Organização das Nações Unidas para a Educação, Ciência e a Cultura (UNESCO) e a Organização Mundial do Comércio (OMC), “sujeitos políticos coletivos do capital” (Lima, 2007), são absorvidas </a:t>
            </a:r>
            <a:r>
              <a:rPr lang="pt-BR" dirty="0" smtClean="0"/>
              <a:t>sob </a:t>
            </a:r>
            <a:r>
              <a:rPr lang="pt-BR" dirty="0"/>
              <a:t>a perspectiva da “modernização” e da necessidade de alinhamento internacional com a política da educação superior, submetendo um conjunto de países, em especial os de capitalismo tardio, como os da América Latina, a um mesmo processo </a:t>
            </a:r>
            <a:r>
              <a:rPr lang="pt-BR" dirty="0" smtClean="0"/>
              <a:t>educacional.</a:t>
            </a:r>
            <a:endParaRPr lang="pt-BR" dirty="0" smtClean="0"/>
          </a:p>
          <a:p>
            <a:pPr algn="just"/>
            <a:r>
              <a:rPr lang="pt-BR" dirty="0" smtClean="0"/>
              <a:t>Os projetos em disputa expressam o momento de duas grandes crises: a crise internacional do capital e a crise do chamado socialismo real.</a:t>
            </a:r>
          </a:p>
          <a:p>
            <a:endParaRPr lang="pt-BR" dirty="0"/>
          </a:p>
        </p:txBody>
      </p:sp>
    </p:spTree>
    <p:extLst>
      <p:ext uri="{BB962C8B-B14F-4D97-AF65-F5344CB8AC3E}">
        <p14:creationId xmlns:p14="http://schemas.microsoft.com/office/powerpoint/2010/main" val="2384160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837"/>
            <a:ext cx="12019384" cy="547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0" y="5517231"/>
            <a:ext cx="12192000" cy="1077218"/>
          </a:xfrm>
          <a:prstGeom prst="rect">
            <a:avLst/>
          </a:prstGeom>
        </p:spPr>
        <p:txBody>
          <a:bodyPr wrap="square">
            <a:spAutoFit/>
          </a:bodyPr>
          <a:lstStyle/>
          <a:p>
            <a:pPr algn="just"/>
            <a:r>
              <a:rPr lang="pt-BR" sz="1600" b="1" dirty="0">
                <a:solidFill>
                  <a:prstClr val="black"/>
                </a:solidFill>
              </a:rPr>
              <a:t>FONTE: </a:t>
            </a:r>
            <a:r>
              <a:rPr lang="pt-BR" sz="1600" dirty="0">
                <a:solidFill>
                  <a:prstClr val="black"/>
                </a:solidFill>
              </a:rPr>
              <a:t>Despesas da União </a:t>
            </a:r>
            <a:r>
              <a:rPr lang="pt-BR" sz="1600" dirty="0" smtClean="0">
                <a:solidFill>
                  <a:prstClr val="black"/>
                </a:solidFill>
              </a:rPr>
              <a:t>por Órgãos </a:t>
            </a:r>
            <a:r>
              <a:rPr lang="pt-BR" sz="1600" dirty="0">
                <a:solidFill>
                  <a:prstClr val="black"/>
                </a:solidFill>
              </a:rPr>
              <a:t>e Unidades Orçamentárias. SENADO FEDERAL (PORTAL SIGABRASIL: 2003-2017). *2018: Câmara dos Deputados. Orçamento da União. Lei Orçamentária da União (Banco de Dados. Dados fechados</a:t>
            </a:r>
            <a:r>
              <a:rPr lang="pt-BR" sz="1600" dirty="0" smtClean="0">
                <a:solidFill>
                  <a:prstClr val="black"/>
                </a:solidFill>
              </a:rPr>
              <a:t>).</a:t>
            </a:r>
          </a:p>
          <a:p>
            <a:pPr algn="just"/>
            <a:r>
              <a:rPr lang="pt-BR" sz="1600" dirty="0">
                <a:solidFill>
                  <a:prstClr val="black"/>
                </a:solidFill>
              </a:rPr>
              <a:t>PIB (2003-2018) BANCO CENTRAL DO BRASIL. Economia e finanças. Indicadores de conjuntura. Indicadores econômicos consolidados.  Quadro I.23 - Produto Interno Bruto e taxas médias de crescimento</a:t>
            </a:r>
            <a:r>
              <a:rPr lang="pt-BR" sz="1400" dirty="0" smtClean="0">
                <a:solidFill>
                  <a:prstClr val="black"/>
                </a:solidFill>
              </a:rPr>
              <a:t>.</a:t>
            </a:r>
            <a:r>
              <a:rPr lang="pt-BR" sz="1600" dirty="0">
                <a:solidFill>
                  <a:prstClr val="black"/>
                </a:solidFill>
              </a:rPr>
              <a:t>			</a:t>
            </a:r>
          </a:p>
        </p:txBody>
      </p:sp>
    </p:spTree>
    <p:extLst>
      <p:ext uri="{BB962C8B-B14F-4D97-AF65-F5344CB8AC3E}">
        <p14:creationId xmlns:p14="http://schemas.microsoft.com/office/powerpoint/2010/main" val="641030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40" y="116825"/>
            <a:ext cx="11713301" cy="578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39349" y="5910564"/>
            <a:ext cx="11617291" cy="830997"/>
          </a:xfrm>
          <a:prstGeom prst="rect">
            <a:avLst/>
          </a:prstGeom>
        </p:spPr>
        <p:txBody>
          <a:bodyPr wrap="square">
            <a:spAutoFit/>
          </a:bodyPr>
          <a:lstStyle/>
          <a:p>
            <a:pPr algn="just"/>
            <a:r>
              <a:rPr lang="pt-BR" sz="1600" dirty="0">
                <a:solidFill>
                  <a:prstClr val="black"/>
                </a:solidFill>
              </a:rPr>
              <a:t>FONTE: Despesas da União </a:t>
            </a:r>
            <a:r>
              <a:rPr lang="pt-BR" sz="1600" dirty="0" smtClean="0">
                <a:solidFill>
                  <a:prstClr val="black"/>
                </a:solidFill>
              </a:rPr>
              <a:t>por Órgãos </a:t>
            </a:r>
            <a:r>
              <a:rPr lang="pt-BR" sz="1600" dirty="0">
                <a:solidFill>
                  <a:prstClr val="black"/>
                </a:solidFill>
              </a:rPr>
              <a:t>e Unidades Orçamentárias. SENADO FEDERAL (PORTAL SIGABRASIL: 2003-2017). *2018: Câmara dos Deputados. Orçamento da União. Lei Orçamentária da União (Banco de Dados. Dados fechados).					</a:t>
            </a:r>
          </a:p>
        </p:txBody>
      </p:sp>
    </p:spTree>
    <p:extLst>
      <p:ext uri="{BB962C8B-B14F-4D97-AF65-F5344CB8AC3E}">
        <p14:creationId xmlns:p14="http://schemas.microsoft.com/office/powerpoint/2010/main" val="1233151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7328" y="5089998"/>
            <a:ext cx="12048661" cy="1477328"/>
          </a:xfrm>
          <a:prstGeom prst="rect">
            <a:avLst/>
          </a:prstGeom>
          <a:solidFill>
            <a:srgbClr val="FFFFFF"/>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just" fontAlgn="base">
              <a:spcBef>
                <a:spcPct val="0"/>
              </a:spcBef>
              <a:spcAft>
                <a:spcPct val="0"/>
              </a:spcAft>
            </a:pPr>
            <a:r>
              <a:rPr lang="pt-BR" sz="1600" dirty="0" smtClean="0">
                <a:solidFill>
                  <a:srgbClr val="333333"/>
                </a:solidFill>
                <a:latin typeface="opensans"/>
                <a:cs typeface="Arial" pitchFamily="34" charset="0"/>
              </a:rPr>
              <a:t>O orçamento confirmado para 2019 do CNPq só garante dinheiro para pagar as </a:t>
            </a:r>
            <a:r>
              <a:rPr lang="pt-BR" sz="1600" b="1" dirty="0" smtClean="0">
                <a:solidFill>
                  <a:srgbClr val="333333"/>
                </a:solidFill>
                <a:latin typeface="opensans"/>
                <a:cs typeface="Arial" pitchFamily="34" charset="0"/>
              </a:rPr>
              <a:t>bolsas de pesquisa até setembro</a:t>
            </a:r>
            <a:r>
              <a:rPr lang="pt-BR" sz="1600" dirty="0" smtClean="0">
                <a:solidFill>
                  <a:srgbClr val="333333"/>
                </a:solidFill>
                <a:latin typeface="opensans"/>
                <a:cs typeface="Arial" pitchFamily="34" charset="0"/>
              </a:rPr>
              <a:t>, afirmou João Luiz </a:t>
            </a:r>
            <a:r>
              <a:rPr lang="pt-BR" sz="1600" dirty="0" err="1" smtClean="0">
                <a:solidFill>
                  <a:srgbClr val="333333"/>
                </a:solidFill>
                <a:latin typeface="opensans"/>
                <a:cs typeface="Arial" pitchFamily="34" charset="0"/>
              </a:rPr>
              <a:t>Filgueiras</a:t>
            </a:r>
            <a:r>
              <a:rPr lang="pt-BR" sz="1600" dirty="0" smtClean="0">
                <a:solidFill>
                  <a:srgbClr val="333333"/>
                </a:solidFill>
                <a:latin typeface="opensans"/>
                <a:cs typeface="Arial" pitchFamily="34" charset="0"/>
              </a:rPr>
              <a:t> de Azevedo, presidente do órgão. Ele explica que, além de a verba para este ano ter sofrido redução em comparação com o ano anterior, parte do dinheiro para 2019 foi usada para o pagamento das bolsas referentes a dezembro de 2018. Estima que o CNPq necessite de cerca de R$ 300 milhões para conseguir fechar as contas de 2019, considerando tanto a redução orçamentária quanto os cerca de R$ 80 milhões do orçamento deste ano que foram usados para pagar contas do ano anterior.</a:t>
            </a:r>
            <a:r>
              <a:rPr lang="pt-BR" sz="1600" dirty="0">
                <a:solidFill>
                  <a:srgbClr val="333333"/>
                </a:solidFill>
                <a:latin typeface="opensans"/>
                <a:cs typeface="Arial" pitchFamily="34" charset="0"/>
              </a:rPr>
              <a:t> </a:t>
            </a:r>
            <a:r>
              <a:rPr lang="pt-BR" sz="1600" dirty="0" smtClean="0">
                <a:solidFill>
                  <a:srgbClr val="FF0000"/>
                </a:solidFill>
                <a:latin typeface="opensans"/>
                <a:cs typeface="Arial" pitchFamily="34" charset="0"/>
              </a:rPr>
              <a:t>Isso antes do contingenciamento!!</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44795"/>
            <a:ext cx="8364772" cy="4835621"/>
          </a:xfrm>
          <a:prstGeom prst="rect">
            <a:avLst/>
          </a:prstGeom>
        </p:spPr>
      </p:pic>
      <p:sp>
        <p:nvSpPr>
          <p:cNvPr id="5" name="Retângulo 4"/>
          <p:cNvSpPr/>
          <p:nvPr/>
        </p:nvSpPr>
        <p:spPr>
          <a:xfrm>
            <a:off x="8639606" y="60612"/>
            <a:ext cx="3456384" cy="3416320"/>
          </a:xfrm>
          <a:prstGeom prst="rect">
            <a:avLst/>
          </a:prstGeom>
          <a:ln>
            <a:solidFill>
              <a:schemeClr val="accent1"/>
            </a:solidFill>
          </a:ln>
        </p:spPr>
        <p:txBody>
          <a:bodyPr wrap="square">
            <a:spAutoFit/>
          </a:bodyPr>
          <a:lstStyle/>
          <a:p>
            <a:pPr algn="just"/>
            <a:r>
              <a:rPr lang="pt-BR" sz="2400" dirty="0" smtClean="0">
                <a:solidFill>
                  <a:prstClr val="black"/>
                </a:solidFill>
              </a:rPr>
              <a:t>O </a:t>
            </a:r>
            <a:r>
              <a:rPr lang="pt-BR" sz="2400" dirty="0">
                <a:solidFill>
                  <a:prstClr val="black"/>
                </a:solidFill>
              </a:rPr>
              <a:t>orçamento global do CNPq teve uma perda em valores absolutos de R$ 142,6 milhões, considerando os valores do orçamento do ano passado </a:t>
            </a:r>
            <a:r>
              <a:rPr lang="pt-BR" sz="2400" dirty="0" smtClean="0">
                <a:solidFill>
                  <a:prstClr val="black"/>
                </a:solidFill>
              </a:rPr>
              <a:t>corrigido </a:t>
            </a:r>
            <a:r>
              <a:rPr lang="pt-BR" sz="2400" dirty="0">
                <a:solidFill>
                  <a:prstClr val="black"/>
                </a:solidFill>
              </a:rPr>
              <a:t>pela inflação acumulada até janeiro deste ano.</a:t>
            </a:r>
          </a:p>
        </p:txBody>
      </p:sp>
    </p:spTree>
    <p:extLst>
      <p:ext uri="{BB962C8B-B14F-4D97-AF65-F5344CB8AC3E}">
        <p14:creationId xmlns:p14="http://schemas.microsoft.com/office/powerpoint/2010/main" val="1034961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424" y="54674"/>
            <a:ext cx="11233248" cy="6806830"/>
          </a:xfrm>
          <a:prstGeom prst="rect">
            <a:avLst/>
          </a:prstGeom>
        </p:spPr>
      </p:pic>
      <p:sp>
        <p:nvSpPr>
          <p:cNvPr id="3" name="Retângulo 2"/>
          <p:cNvSpPr/>
          <p:nvPr/>
        </p:nvSpPr>
        <p:spPr>
          <a:xfrm>
            <a:off x="180301" y="1052810"/>
            <a:ext cx="4091496" cy="1938992"/>
          </a:xfrm>
          <a:prstGeom prst="rect">
            <a:avLst/>
          </a:prstGeom>
        </p:spPr>
        <p:txBody>
          <a:bodyPr wrap="square">
            <a:spAutoFit/>
          </a:bodyPr>
          <a:lstStyle/>
          <a:p>
            <a:pPr algn="just"/>
            <a:r>
              <a:rPr lang="pt-BR" sz="2000" dirty="0" smtClean="0">
                <a:solidFill>
                  <a:prstClr val="black"/>
                </a:solidFill>
              </a:rPr>
              <a:t>Os números </a:t>
            </a:r>
            <a:r>
              <a:rPr lang="pt-BR" sz="2000" dirty="0">
                <a:solidFill>
                  <a:prstClr val="black"/>
                </a:solidFill>
              </a:rPr>
              <a:t>do CNPq relativos a fevereiro </a:t>
            </a:r>
            <a:r>
              <a:rPr lang="pt-BR" sz="2000" dirty="0" smtClean="0">
                <a:solidFill>
                  <a:prstClr val="black"/>
                </a:solidFill>
              </a:rPr>
              <a:t>de 2019, são de 79.749 bolsistas. O </a:t>
            </a:r>
            <a:r>
              <a:rPr lang="pt-BR" sz="2000" dirty="0">
                <a:solidFill>
                  <a:prstClr val="black"/>
                </a:solidFill>
              </a:rPr>
              <a:t>número flutua conforme novos bolsistas são incorporados, ou antigos bolsistas concluem suas pesquisas. </a:t>
            </a:r>
          </a:p>
        </p:txBody>
      </p:sp>
    </p:spTree>
    <p:extLst>
      <p:ext uri="{BB962C8B-B14F-4D97-AF65-F5344CB8AC3E}">
        <p14:creationId xmlns:p14="http://schemas.microsoft.com/office/powerpoint/2010/main" val="1981734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71" y="41475"/>
            <a:ext cx="11233248" cy="6223069"/>
          </a:xfrm>
          <a:prstGeom prst="rect">
            <a:avLst/>
          </a:prstGeom>
        </p:spPr>
      </p:pic>
      <p:sp>
        <p:nvSpPr>
          <p:cNvPr id="3" name="Retângulo 2"/>
          <p:cNvSpPr/>
          <p:nvPr/>
        </p:nvSpPr>
        <p:spPr>
          <a:xfrm>
            <a:off x="1" y="5890046"/>
            <a:ext cx="11952651" cy="707886"/>
          </a:xfrm>
          <a:prstGeom prst="rect">
            <a:avLst/>
          </a:prstGeom>
        </p:spPr>
        <p:txBody>
          <a:bodyPr wrap="square">
            <a:spAutoFit/>
          </a:bodyPr>
          <a:lstStyle/>
          <a:p>
            <a:pPr fontAlgn="base"/>
            <a:r>
              <a:rPr lang="pt-BR" sz="2000" dirty="0" smtClean="0">
                <a:solidFill>
                  <a:prstClr val="black"/>
                </a:solidFill>
              </a:rPr>
              <a:t>O último reajuste nas bolsas de mestrado e de doutorado aconteceu em 2013. Desde então, a inflação acumulada chegou a 42,6% (IPCA) até fevereiro de 2019.</a:t>
            </a:r>
            <a:endParaRPr lang="pt-BR" sz="2000" dirty="0">
              <a:solidFill>
                <a:prstClr val="black"/>
              </a:solidFill>
            </a:endParaRPr>
          </a:p>
        </p:txBody>
      </p:sp>
    </p:spTree>
    <p:extLst>
      <p:ext uri="{BB962C8B-B14F-4D97-AF65-F5344CB8AC3E}">
        <p14:creationId xmlns:p14="http://schemas.microsoft.com/office/powerpoint/2010/main" val="29805341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938885"/>
          </a:xfrm>
        </p:spPr>
        <p:txBody>
          <a:bodyPr/>
          <a:lstStyle/>
          <a:p>
            <a:pPr algn="ctr"/>
            <a:r>
              <a:rPr lang="pt-BR" b="1" dirty="0" smtClean="0"/>
              <a:t>O MERCADO DA EDUCAÇÃO:</a:t>
            </a:r>
            <a:endParaRPr lang="pt-BR" b="1" dirty="0"/>
          </a:p>
        </p:txBody>
      </p:sp>
      <p:sp>
        <p:nvSpPr>
          <p:cNvPr id="3" name="Espaço Reservado para Conteúdo 2"/>
          <p:cNvSpPr>
            <a:spLocks noGrp="1"/>
          </p:cNvSpPr>
          <p:nvPr>
            <p:ph idx="1"/>
          </p:nvPr>
        </p:nvSpPr>
        <p:spPr>
          <a:xfrm>
            <a:off x="540689" y="1645920"/>
            <a:ext cx="11028459" cy="4866198"/>
          </a:xfrm>
        </p:spPr>
        <p:txBody>
          <a:bodyPr/>
          <a:lstStyle/>
          <a:p>
            <a:pPr algn="just"/>
            <a:r>
              <a:rPr lang="pt-BR" dirty="0"/>
              <a:t>As ações da </a:t>
            </a:r>
            <a:r>
              <a:rPr lang="pt-BR" dirty="0" err="1"/>
              <a:t>Kroton</a:t>
            </a:r>
            <a:r>
              <a:rPr lang="pt-BR" dirty="0"/>
              <a:t> Educacional S. A (Anhanguera, </a:t>
            </a:r>
            <a:r>
              <a:rPr lang="pt-BR" dirty="0" err="1"/>
              <a:t>Unopar</a:t>
            </a:r>
            <a:r>
              <a:rPr lang="pt-BR" dirty="0"/>
              <a:t>, Pitágoras), Estácio Participações S. A (Estácio de Sá), GAEC </a:t>
            </a:r>
            <a:r>
              <a:rPr lang="pt-BR" dirty="0" smtClean="0"/>
              <a:t>Educação </a:t>
            </a:r>
            <a:r>
              <a:rPr lang="pt-BR" dirty="0"/>
              <a:t>S. A. (São Judas e </a:t>
            </a:r>
            <a:r>
              <a:rPr lang="pt-BR" dirty="0" err="1"/>
              <a:t>UniBH</a:t>
            </a:r>
            <a:r>
              <a:rPr lang="pt-BR" dirty="0"/>
              <a:t>) e SER Educacional S. A (</a:t>
            </a:r>
            <a:r>
              <a:rPr lang="pt-BR" dirty="0" err="1"/>
              <a:t>Univeritas</a:t>
            </a:r>
            <a:r>
              <a:rPr lang="pt-BR" dirty="0"/>
              <a:t>, </a:t>
            </a:r>
            <a:r>
              <a:rPr lang="pt-BR" dirty="0" err="1"/>
              <a:t>Uninassau</a:t>
            </a:r>
            <a:r>
              <a:rPr lang="pt-BR" dirty="0"/>
              <a:t>), são negociadas na bolsa de valores de São Paulo (BOVESPA) e registraram uma tendência de alta a partir de 7 de maio.</a:t>
            </a:r>
          </a:p>
          <a:p>
            <a:pPr algn="just"/>
            <a:r>
              <a:rPr lang="pt-BR" dirty="0"/>
              <a:t>As ações da </a:t>
            </a:r>
            <a:r>
              <a:rPr lang="pt-BR" dirty="0" err="1"/>
              <a:t>Laureate</a:t>
            </a:r>
            <a:r>
              <a:rPr lang="pt-BR" dirty="0"/>
              <a:t> </a:t>
            </a:r>
            <a:r>
              <a:rPr lang="pt-BR" dirty="0" err="1"/>
              <a:t>Education</a:t>
            </a:r>
            <a:r>
              <a:rPr lang="pt-BR" dirty="0"/>
              <a:t> </a:t>
            </a:r>
            <a:r>
              <a:rPr lang="pt-BR" dirty="0" err="1"/>
              <a:t>Inc</a:t>
            </a:r>
            <a:r>
              <a:rPr lang="pt-BR" dirty="0"/>
              <a:t> (Anhembi Morumbi e FMU), negociada na NASDAQ e as ações da </a:t>
            </a:r>
            <a:r>
              <a:rPr lang="pt-BR" dirty="0" err="1"/>
              <a:t>Adtalem</a:t>
            </a:r>
            <a:r>
              <a:rPr lang="pt-BR" dirty="0"/>
              <a:t> Global </a:t>
            </a:r>
            <a:r>
              <a:rPr lang="pt-BR" dirty="0" err="1"/>
              <a:t>Education</a:t>
            </a:r>
            <a:r>
              <a:rPr lang="pt-BR" dirty="0"/>
              <a:t> (Ibmec), negociadas na bolsa de Nova York, apresentaram uma alta a partir de 8 de </a:t>
            </a:r>
            <a:r>
              <a:rPr lang="pt-BR" dirty="0" smtClean="0"/>
              <a:t>maio.</a:t>
            </a:r>
            <a:endParaRPr lang="pt-BR" dirty="0"/>
          </a:p>
          <a:p>
            <a:pPr marL="0" indent="0">
              <a:buNone/>
            </a:pPr>
            <a:endParaRPr lang="pt-BR" dirty="0"/>
          </a:p>
        </p:txBody>
      </p:sp>
    </p:spTree>
    <p:extLst>
      <p:ext uri="{BB962C8B-B14F-4D97-AF65-F5344CB8AC3E}">
        <p14:creationId xmlns:p14="http://schemas.microsoft.com/office/powerpoint/2010/main" val="1924443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101" y="214686"/>
            <a:ext cx="10503673" cy="978010"/>
          </a:xfrm>
        </p:spPr>
        <p:txBody>
          <a:bodyPr>
            <a:normAutofit fontScale="90000"/>
          </a:bodyPr>
          <a:lstStyle/>
          <a:p>
            <a:pPr algn="ctr"/>
            <a:r>
              <a:rPr lang="pt-BR" b="1" dirty="0"/>
              <a:t>Ações das empresas educacionais do Brasil crescem após anúncio dos cortes na Educação</a:t>
            </a:r>
            <a:endParaRPr lang="pt-BR" dirty="0"/>
          </a:p>
        </p:txBody>
      </p:sp>
      <p:sp>
        <p:nvSpPr>
          <p:cNvPr id="3" name="Espaço Reservado para Conteúdo 2"/>
          <p:cNvSpPr>
            <a:spLocks noGrp="1"/>
          </p:cNvSpPr>
          <p:nvPr>
            <p:ph idx="1"/>
          </p:nvPr>
        </p:nvSpPr>
        <p:spPr>
          <a:xfrm>
            <a:off x="838200" y="1825633"/>
            <a:ext cx="10515600" cy="4122181"/>
          </a:xfrm>
        </p:spPr>
        <p:txBody>
          <a:bodyPr/>
          <a:lstStyle/>
          <a:p>
            <a:pPr marL="0" indent="0">
              <a:buNone/>
            </a:pPr>
            <a:endParaRPr lang="pt-BR" dirty="0" smtClean="0"/>
          </a:p>
          <a:p>
            <a:pPr marL="0" indent="0">
              <a:buNone/>
            </a:pPr>
            <a:endParaRPr lang="pt-BR" b="1" dirty="0"/>
          </a:p>
        </p:txBody>
      </p:sp>
      <p:pic>
        <p:nvPicPr>
          <p:cNvPr id="1026" name="Picture 2" descr="https://ci4.googleusercontent.com/proxy/V4v1aV7uYZoXMP2OYDyOkzjpGXgNUa0qrlQXM42MataLEDouv-e47D3o1pj02v4CjWC7leSGukt_qzfTdkgU6L6TpowvV1jkYysM5Op8JGYnYeGlX31yHv2eWWPMGOFjThVg7rtykCXIDw_3=s0-d-e1-ft#https://i2.wp.com/tribunauniversitaria.com.br/wp-content/uploads/2019/05/KROTON.png?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985" y="1966356"/>
            <a:ext cx="8143875"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21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883" y="135172"/>
            <a:ext cx="10844917" cy="1152940"/>
          </a:xfrm>
        </p:spPr>
        <p:txBody>
          <a:bodyPr/>
          <a:lstStyle/>
          <a:p>
            <a:pPr algn="ctr"/>
            <a:r>
              <a:rPr lang="pt-BR" b="1" dirty="0" smtClean="0"/>
              <a:t>ENSINO PÚBLICO X ENSINO PRIVADO:</a:t>
            </a:r>
            <a:endParaRPr lang="pt-BR" b="1" dirty="0"/>
          </a:p>
        </p:txBody>
      </p:sp>
      <p:sp>
        <p:nvSpPr>
          <p:cNvPr id="3" name="Espaço Reservado para Conteúdo 2"/>
          <p:cNvSpPr>
            <a:spLocks noGrp="1"/>
          </p:cNvSpPr>
          <p:nvPr>
            <p:ph idx="1"/>
          </p:nvPr>
        </p:nvSpPr>
        <p:spPr>
          <a:xfrm>
            <a:off x="469127" y="1534602"/>
            <a:ext cx="11314706" cy="4642361"/>
          </a:xfrm>
        </p:spPr>
        <p:txBody>
          <a:bodyPr/>
          <a:lstStyle/>
          <a:p>
            <a:pPr marL="0" indent="0">
              <a:buNone/>
            </a:pPr>
            <a:r>
              <a:rPr lang="pt-BR" dirty="0"/>
              <a:t>Como aponta </a:t>
            </a:r>
            <a:r>
              <a:rPr lang="pt-BR" dirty="0" err="1"/>
              <a:t>Sguissard</a:t>
            </a:r>
            <a:r>
              <a:rPr lang="pt-BR" dirty="0"/>
              <a:t> (2008), no início da ditadura </a:t>
            </a:r>
            <a:r>
              <a:rPr lang="pt-BR" dirty="0" smtClean="0"/>
              <a:t>militar, </a:t>
            </a:r>
            <a:r>
              <a:rPr lang="pt-BR" dirty="0"/>
              <a:t>61,6% do ensino superior era público e 38,4% </a:t>
            </a:r>
            <a:r>
              <a:rPr lang="pt-BR" dirty="0" smtClean="0"/>
              <a:t>privado. </a:t>
            </a:r>
            <a:r>
              <a:rPr lang="pt-BR" dirty="0"/>
              <a:t>E</a:t>
            </a:r>
            <a:r>
              <a:rPr lang="pt-BR" dirty="0" smtClean="0"/>
              <a:t>m </a:t>
            </a:r>
            <a:r>
              <a:rPr lang="pt-BR" dirty="0"/>
              <a:t>dez </a:t>
            </a:r>
            <a:r>
              <a:rPr lang="pt-BR" dirty="0" smtClean="0"/>
              <a:t>anos, </a:t>
            </a:r>
            <a:r>
              <a:rPr lang="pt-BR" dirty="0"/>
              <a:t>o quadro se </a:t>
            </a:r>
            <a:r>
              <a:rPr lang="pt-BR" dirty="0" smtClean="0"/>
              <a:t>modificou </a:t>
            </a:r>
            <a:r>
              <a:rPr lang="pt-BR" dirty="0"/>
              <a:t>drasticamente, passando as instituições privadas a controlarem 63,6% das </a:t>
            </a:r>
            <a:r>
              <a:rPr lang="pt-BR" dirty="0" smtClean="0"/>
              <a:t>matrículas, </a:t>
            </a:r>
            <a:r>
              <a:rPr lang="pt-BR" dirty="0"/>
              <a:t>enquanto as instituições públicas </a:t>
            </a:r>
            <a:r>
              <a:rPr lang="pt-BR" dirty="0" smtClean="0"/>
              <a:t>ficaram </a:t>
            </a:r>
            <a:r>
              <a:rPr lang="pt-BR" dirty="0"/>
              <a:t>com 36,4%. </a:t>
            </a:r>
            <a:endParaRPr lang="pt-BR" dirty="0" smtClean="0"/>
          </a:p>
          <a:p>
            <a:pPr marL="0" indent="0">
              <a:buNone/>
            </a:pPr>
            <a:endParaRPr lang="pt-BR" dirty="0" smtClean="0"/>
          </a:p>
          <a:p>
            <a:pPr marL="0" indent="0">
              <a:buNone/>
            </a:pPr>
            <a:r>
              <a:rPr lang="pt-BR" dirty="0" smtClean="0"/>
              <a:t>Hoje</a:t>
            </a:r>
            <a:r>
              <a:rPr lang="pt-BR" dirty="0"/>
              <a:t>, segundo os dados do censo da educação superior de 2016, divulgados pelo Instituto Nacional de Estudos e Pesquisas Educacionais Anísio Teixeira (INEP-MEC), 82,3% das matrículas em 2016 foram em instituições privadas de ensino, demonstrando a grandiosa mercadoria que a educação superior se transformou.</a:t>
            </a:r>
          </a:p>
          <a:p>
            <a:pPr marL="0" indent="0">
              <a:buNone/>
            </a:pPr>
            <a:endParaRPr lang="pt-BR" dirty="0"/>
          </a:p>
        </p:txBody>
      </p:sp>
    </p:spTree>
    <p:extLst>
      <p:ext uri="{BB962C8B-B14F-4D97-AF65-F5344CB8AC3E}">
        <p14:creationId xmlns:p14="http://schemas.microsoft.com/office/powerpoint/2010/main" val="673009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4869"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166977" y="5229200"/>
            <a:ext cx="11775882" cy="1661993"/>
          </a:xfrm>
          <a:prstGeom prst="rect">
            <a:avLst/>
          </a:prstGeom>
        </p:spPr>
        <p:txBody>
          <a:bodyPr wrap="square">
            <a:spAutoFit/>
          </a:bodyPr>
          <a:lstStyle/>
          <a:p>
            <a:pPr algn="ctr"/>
            <a:r>
              <a:rPr lang="pt-BR" sz="3400" dirty="0">
                <a:solidFill>
                  <a:prstClr val="black"/>
                </a:solidFill>
              </a:rPr>
              <a:t>1. Governança, Gestão e Empreendedorismo;</a:t>
            </a:r>
          </a:p>
          <a:p>
            <a:pPr algn="ctr"/>
            <a:r>
              <a:rPr lang="pt-BR" sz="3400" dirty="0">
                <a:solidFill>
                  <a:prstClr val="black"/>
                </a:solidFill>
              </a:rPr>
              <a:t>2. Pesquisa e Inovação; e</a:t>
            </a:r>
          </a:p>
          <a:p>
            <a:pPr algn="ctr"/>
            <a:r>
              <a:rPr lang="pt-BR" sz="3400" dirty="0">
                <a:solidFill>
                  <a:prstClr val="black"/>
                </a:solidFill>
              </a:rPr>
              <a:t>3. Internacionalização</a:t>
            </a:r>
          </a:p>
        </p:txBody>
      </p:sp>
    </p:spTree>
    <p:extLst>
      <p:ext uri="{BB962C8B-B14F-4D97-AF65-F5344CB8AC3E}">
        <p14:creationId xmlns:p14="http://schemas.microsoft.com/office/powerpoint/2010/main" val="36079581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3468" y="198783"/>
            <a:ext cx="10940332" cy="922351"/>
          </a:xfrm>
        </p:spPr>
        <p:txBody>
          <a:bodyPr/>
          <a:lstStyle/>
          <a:p>
            <a:pPr algn="ctr"/>
            <a:r>
              <a:rPr lang="pt-BR" b="1" dirty="0" smtClean="0"/>
              <a:t>UM POUCO SOBRE O FUTURE-SE:</a:t>
            </a:r>
            <a:endParaRPr lang="pt-BR" b="1" dirty="0"/>
          </a:p>
        </p:txBody>
      </p:sp>
      <p:sp>
        <p:nvSpPr>
          <p:cNvPr id="3" name="Espaço Reservado para Conteúdo 2"/>
          <p:cNvSpPr>
            <a:spLocks noGrp="1"/>
          </p:cNvSpPr>
          <p:nvPr>
            <p:ph idx="1"/>
          </p:nvPr>
        </p:nvSpPr>
        <p:spPr>
          <a:xfrm>
            <a:off x="477077" y="1653871"/>
            <a:ext cx="11195437" cy="4523092"/>
          </a:xfrm>
        </p:spPr>
        <p:txBody>
          <a:bodyPr>
            <a:normAutofit fontScale="92500" lnSpcReduction="20000"/>
          </a:bodyPr>
          <a:lstStyle/>
          <a:p>
            <a:pPr algn="just"/>
            <a:r>
              <a:rPr lang="pt-BR" dirty="0"/>
              <a:t>O FUTURE-SE, projeto de contrarreforma universitária do governo Bolsonaro, foi apresentado, de forma restrita, no dia 16 de julho para reitores das Universidades e Institutos </a:t>
            </a:r>
            <a:r>
              <a:rPr lang="pt-BR" dirty="0" smtClean="0"/>
              <a:t>Federais, </a:t>
            </a:r>
            <a:r>
              <a:rPr lang="pt-BR" dirty="0"/>
              <a:t>e lançado, oficialmente, no dia 17 de </a:t>
            </a:r>
            <a:r>
              <a:rPr lang="pt-BR" dirty="0" smtClean="0"/>
              <a:t>julho, </a:t>
            </a:r>
            <a:r>
              <a:rPr lang="pt-BR" dirty="0"/>
              <a:t>em solenidade na sede do INEP, em </a:t>
            </a:r>
            <a:r>
              <a:rPr lang="pt-BR" dirty="0" smtClean="0"/>
              <a:t>Brasília;</a:t>
            </a:r>
            <a:endParaRPr lang="pt-BR" dirty="0"/>
          </a:p>
          <a:p>
            <a:pPr algn="just"/>
            <a:r>
              <a:rPr lang="pt-BR" dirty="0" smtClean="0"/>
              <a:t>Intitula-se </a:t>
            </a:r>
            <a:r>
              <a:rPr lang="pt-BR" dirty="0"/>
              <a:t>“Programa Institutos e Universidades Empreendedoras e Inovadoras</a:t>
            </a:r>
            <a:r>
              <a:rPr lang="pt-BR" dirty="0" smtClean="0"/>
              <a:t>”;</a:t>
            </a:r>
            <a:endParaRPr lang="pt-BR" dirty="0" smtClean="0"/>
          </a:p>
          <a:p>
            <a:pPr algn="just"/>
            <a:r>
              <a:rPr lang="pt-BR" dirty="0" smtClean="0"/>
              <a:t>Finalidade</a:t>
            </a:r>
            <a:r>
              <a:rPr lang="pt-BR" dirty="0" smtClean="0"/>
              <a:t>: “o </a:t>
            </a:r>
            <a:r>
              <a:rPr lang="pt-BR" dirty="0"/>
              <a:t>fortalecimento da autonomia administrativa e financeira das Instituições Federais de Ensino Superior- IFES, por meio de parceria com organizações sociais e do fomento à </a:t>
            </a:r>
            <a:r>
              <a:rPr lang="pt-BR" dirty="0" smtClean="0"/>
              <a:t>captação </a:t>
            </a:r>
            <a:r>
              <a:rPr lang="pt-BR" dirty="0"/>
              <a:t>de recursos próprios” (</a:t>
            </a:r>
            <a:r>
              <a:rPr lang="pt-BR" dirty="0" err="1"/>
              <a:t>art</a:t>
            </a:r>
            <a:r>
              <a:rPr lang="pt-BR" dirty="0"/>
              <a:t> 1º</a:t>
            </a:r>
            <a:r>
              <a:rPr lang="pt-BR" dirty="0" smtClean="0"/>
              <a:t>);</a:t>
            </a:r>
            <a:endParaRPr lang="pt-BR" dirty="0" smtClean="0"/>
          </a:p>
          <a:p>
            <a:pPr algn="just"/>
            <a:r>
              <a:rPr lang="pt-BR" dirty="0" smtClean="0"/>
              <a:t>Estrutura-se </a:t>
            </a:r>
            <a:r>
              <a:rPr lang="pt-BR" dirty="0"/>
              <a:t>em três eixos, que são 1) Gestão, governança e empreendedorismo; 2) Pesquisa e Inovação e 3) </a:t>
            </a:r>
            <a:r>
              <a:rPr lang="pt-BR" dirty="0" smtClean="0"/>
              <a:t>Internacionalização;</a:t>
            </a:r>
            <a:endParaRPr lang="pt-BR" dirty="0" smtClean="0"/>
          </a:p>
          <a:p>
            <a:pPr algn="just"/>
            <a:r>
              <a:rPr lang="pt-BR" dirty="0"/>
              <a:t>Dividido em 45 </a:t>
            </a:r>
            <a:r>
              <a:rPr lang="pt-BR" dirty="0" smtClean="0"/>
              <a:t>artigos;</a:t>
            </a:r>
            <a:endParaRPr lang="pt-BR" dirty="0"/>
          </a:p>
          <a:p>
            <a:pPr algn="just"/>
            <a:r>
              <a:rPr lang="pt-BR" dirty="0" smtClean="0"/>
              <a:t>Propõe </a:t>
            </a:r>
            <a:r>
              <a:rPr lang="pt-BR" dirty="0"/>
              <a:t>a mudança em 17 </a:t>
            </a:r>
            <a:r>
              <a:rPr lang="pt-BR" dirty="0" smtClean="0"/>
              <a:t>leis.</a:t>
            </a:r>
            <a:endParaRPr lang="pt-BR" dirty="0"/>
          </a:p>
          <a:p>
            <a:endParaRPr lang="pt-BR" dirty="0"/>
          </a:p>
        </p:txBody>
      </p:sp>
    </p:spTree>
    <p:extLst>
      <p:ext uri="{BB962C8B-B14F-4D97-AF65-F5344CB8AC3E}">
        <p14:creationId xmlns:p14="http://schemas.microsoft.com/office/powerpoint/2010/main" val="40489821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1097911"/>
          </a:xfrm>
        </p:spPr>
        <p:txBody>
          <a:bodyPr/>
          <a:lstStyle/>
          <a:p>
            <a:pPr algn="ctr"/>
            <a:r>
              <a:rPr lang="pt-BR" b="1" dirty="0" smtClean="0"/>
              <a:t>SITUANDO AS CRISES:</a:t>
            </a:r>
            <a:endParaRPr lang="pt-BR" b="1" dirty="0"/>
          </a:p>
        </p:txBody>
      </p:sp>
      <p:sp>
        <p:nvSpPr>
          <p:cNvPr id="3" name="Espaço Reservado para Conteúdo 2"/>
          <p:cNvSpPr>
            <a:spLocks noGrp="1"/>
          </p:cNvSpPr>
          <p:nvPr>
            <p:ph idx="1"/>
          </p:nvPr>
        </p:nvSpPr>
        <p:spPr>
          <a:xfrm>
            <a:off x="500931" y="1518699"/>
            <a:ext cx="11187485" cy="4826442"/>
          </a:xfrm>
        </p:spPr>
        <p:txBody>
          <a:bodyPr>
            <a:normAutofit fontScale="92500" lnSpcReduction="10000"/>
          </a:bodyPr>
          <a:lstStyle/>
          <a:p>
            <a:pPr marL="514350" indent="-514350" algn="just">
              <a:buAutoNum type="arabicParenR"/>
            </a:pPr>
            <a:r>
              <a:rPr lang="pt-BR" dirty="0" smtClean="0"/>
              <a:t>Crise internacional do Capital:</a:t>
            </a:r>
          </a:p>
          <a:p>
            <a:pPr marL="0" indent="0" algn="just">
              <a:buNone/>
            </a:pPr>
            <a:r>
              <a:rPr lang="pt-BR" dirty="0"/>
              <a:t>A crise estrutural do capitalismo supera em termos de qualidade e importância as crises </a:t>
            </a:r>
            <a:r>
              <a:rPr lang="pt-BR" dirty="0" smtClean="0"/>
              <a:t>cíclicas </a:t>
            </a:r>
            <a:r>
              <a:rPr lang="pt-BR" dirty="0"/>
              <a:t>e é marcada, a partir da década de 1970, pela impossibilidade de recuperar as taxas de lucro do capital. Assim, o capitalismo busca novas formas para garantir sua ampliação e reprodução, podendo ser resumido em seis elementos estruturantes, quais sejam: a) o aprofundamento da desigualdade e a ampliação do fosso entre ricos e pobres no interior de cada país e entre os países; b) a necessidade de reconfiguração do papel do Estado, com restrição de sua ação social e apropriação do fundo público; c) a ampliação do uso da força para a manutenção do controle social sobre o(a)s </a:t>
            </a:r>
            <a:r>
              <a:rPr lang="pt-BR" dirty="0" err="1"/>
              <a:t>trabalhadore</a:t>
            </a:r>
            <a:r>
              <a:rPr lang="pt-BR" dirty="0"/>
              <a:t>(a)s; d) o aumento do pauperismo; e) uma nova morfologia do trabalho, que redesenha o mundo do trabalho e f) o recrudescimento do conservadorismo, na busca de ampliação do domínio social. </a:t>
            </a:r>
          </a:p>
          <a:p>
            <a:pPr marL="0" indent="0" algn="just">
              <a:buNone/>
            </a:pPr>
            <a:endParaRPr lang="pt-BR" dirty="0"/>
          </a:p>
        </p:txBody>
      </p:sp>
    </p:spTree>
    <p:extLst>
      <p:ext uri="{BB962C8B-B14F-4D97-AF65-F5344CB8AC3E}">
        <p14:creationId xmlns:p14="http://schemas.microsoft.com/office/powerpoint/2010/main" val="2356801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102" y="190831"/>
            <a:ext cx="10424159" cy="842839"/>
          </a:xfrm>
        </p:spPr>
        <p:txBody>
          <a:bodyPr>
            <a:normAutofit/>
          </a:bodyPr>
          <a:lstStyle/>
          <a:p>
            <a:pPr algn="ctr"/>
            <a:r>
              <a:rPr lang="pt-BR" b="1" dirty="0" smtClean="0"/>
              <a:t>LEIS QUE SÃO ALTERADAS COM O FUTURE-SE:</a:t>
            </a:r>
            <a:endParaRPr lang="pt-BR" b="1" dirty="0"/>
          </a:p>
        </p:txBody>
      </p:sp>
      <p:sp>
        <p:nvSpPr>
          <p:cNvPr id="3" name="Espaço Reservado para Conteúdo 2"/>
          <p:cNvSpPr>
            <a:spLocks noGrp="1"/>
          </p:cNvSpPr>
          <p:nvPr>
            <p:ph idx="1"/>
          </p:nvPr>
        </p:nvSpPr>
        <p:spPr>
          <a:xfrm>
            <a:off x="182880" y="1272210"/>
            <a:ext cx="11791784" cy="5335324"/>
          </a:xfrm>
        </p:spPr>
        <p:txBody>
          <a:bodyPr>
            <a:noAutofit/>
          </a:bodyPr>
          <a:lstStyle/>
          <a:p>
            <a:pPr marL="0" indent="0" algn="just">
              <a:buNone/>
            </a:pPr>
            <a:r>
              <a:rPr lang="pt-BR" sz="1900" dirty="0"/>
              <a:t>1) - </a:t>
            </a:r>
            <a:r>
              <a:rPr lang="pt-BR" sz="1900" b="1" dirty="0"/>
              <a:t>Lei nº 9.637/1998,</a:t>
            </a:r>
            <a:r>
              <a:rPr lang="pt-BR" sz="1900" dirty="0"/>
              <a:t> art. 3º, inciso VII; art. 3º-A; art. 14, §4º (Lei nº 9.637/2008 – Lei das Organizações Sociais* - Dispõe sobre a qualificação de entidades como organizações sociais, a criação do Programa Nacional de </a:t>
            </a:r>
            <a:r>
              <a:rPr lang="pt-BR" sz="1900" dirty="0" err="1"/>
              <a:t>Publicização</a:t>
            </a:r>
            <a:r>
              <a:rPr lang="pt-BR" sz="1900" dirty="0"/>
              <a:t>, a extinção dos órgãos e entidades que menciona e a absorção de suas atividades por organizações sociais, e dá outras providências);</a:t>
            </a:r>
          </a:p>
          <a:p>
            <a:pPr marL="0" indent="0" algn="just">
              <a:buNone/>
            </a:pPr>
            <a:r>
              <a:rPr lang="pt-BR" sz="1900" dirty="0" smtClean="0"/>
              <a:t>2</a:t>
            </a:r>
            <a:r>
              <a:rPr lang="pt-BR" sz="1900" dirty="0"/>
              <a:t>) –</a:t>
            </a:r>
            <a:r>
              <a:rPr lang="pt-BR" sz="1900" b="1" dirty="0"/>
              <a:t> Lei nº 10.973/2004, </a:t>
            </a:r>
            <a:r>
              <a:rPr lang="pt-BR" sz="1900" dirty="0"/>
              <a:t>art. 1º, incisos I a XIV e §2º; art. 3º-C; art. 4º §§1º e 2º; art. 10; art. 26-B (Lei nº 10.973/2004 – Lei de Incentivos à inovação e à pesquisa científica e tecnológica* - Dispõe sobre incentivos à inovação e à pesquisa científica e tecnológica no ambiente produtivo e dá outras providências);</a:t>
            </a:r>
          </a:p>
          <a:p>
            <a:pPr marL="0" indent="0" algn="just">
              <a:buNone/>
            </a:pPr>
            <a:r>
              <a:rPr lang="pt-BR" sz="1900" dirty="0" smtClean="0"/>
              <a:t>3</a:t>
            </a:r>
            <a:r>
              <a:rPr lang="pt-BR" sz="1900" dirty="0"/>
              <a:t>) –</a:t>
            </a:r>
            <a:r>
              <a:rPr lang="pt-BR" sz="1900" b="1" dirty="0"/>
              <a:t> Lei nº 13.243/2016</a:t>
            </a:r>
            <a:r>
              <a:rPr lang="pt-BR" sz="1900" dirty="0"/>
              <a:t>, art. 13, §3º (Lei nº 13.243/2016 – Lei de estímulos ao desenvolvimento científico e à pesquisa* - Dispõe sobre estímulos ao desenvolvimento científico, à pesquisa, à capacitação científica e tecnológica e à inovação e altera a Lei nº 10.973, de 2 de dezembro de 2004, a Lei nº 6.815, de 19 de agosto de 1980, a Lei nº 8.666, de 21 de junho de 1993, a Lei nº 12.462, de 4 de agosto de 2011, a Lei nº 8.745, de 9 de dezembro de 1993, a Lei nº 8.958, de 20 de dezembro de 1994, a Lei nº 8.010, de 29 de março de 1990, a Lei nº 8.032, de 12 de abril de 1990, e a Lei nº 12.772, de 28 de dezembro de 2012, nos termos da Emenda Constitucional nº 85, de 26 de fevereiro de 2015);</a:t>
            </a:r>
          </a:p>
          <a:p>
            <a:pPr marL="0" indent="0" algn="just">
              <a:buNone/>
            </a:pPr>
            <a:r>
              <a:rPr lang="pt-BR" sz="1900" dirty="0" smtClean="0"/>
              <a:t>4</a:t>
            </a:r>
            <a:r>
              <a:rPr lang="pt-BR" sz="1900" dirty="0"/>
              <a:t>) – </a:t>
            </a:r>
            <a:r>
              <a:rPr lang="pt-BR" sz="1900" b="1" dirty="0"/>
              <a:t>Lei nº 9.394/1996</a:t>
            </a:r>
            <a:r>
              <a:rPr lang="pt-BR" sz="1900" dirty="0"/>
              <a:t>, art. 48, §2º e §4º; art. 66, §§ 1º e 2º (Lei nº 9.394/1996 – Lei de Diretrizes e Bases da Educação* - Estabelece as diretrizes e bases da educação nacional); </a:t>
            </a:r>
          </a:p>
          <a:p>
            <a:pPr marL="0" indent="0" algn="just">
              <a:buNone/>
            </a:pPr>
            <a:r>
              <a:rPr lang="pt-BR" sz="1900" dirty="0" smtClean="0"/>
              <a:t>5</a:t>
            </a:r>
            <a:r>
              <a:rPr lang="pt-BR" sz="1900" dirty="0"/>
              <a:t>) – </a:t>
            </a:r>
            <a:r>
              <a:rPr lang="pt-BR" sz="1900" b="1" dirty="0"/>
              <a:t>Lei nº 8.313/1991</a:t>
            </a:r>
            <a:r>
              <a:rPr lang="pt-BR" sz="1900" dirty="0"/>
              <a:t>, art. 18, §3º, alínea i e §4º (Lei nº 8.313/1991 – Lei do PRONAC* - Restabelece princípios da Lei n° 7.505, de 2 de julho de 1986, institui o Programa Nacional de Apoio à Cultura (Pronac) e dá outras providências);</a:t>
            </a:r>
          </a:p>
          <a:p>
            <a:pPr marL="0" indent="0">
              <a:buNone/>
            </a:pPr>
            <a:endParaRPr lang="pt-BR" sz="1000" dirty="0"/>
          </a:p>
        </p:txBody>
      </p:sp>
    </p:spTree>
    <p:extLst>
      <p:ext uri="{BB962C8B-B14F-4D97-AF65-F5344CB8AC3E}">
        <p14:creationId xmlns:p14="http://schemas.microsoft.com/office/powerpoint/2010/main" val="1566281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30"/>
            <a:ext cx="10515600" cy="692394"/>
          </a:xfrm>
        </p:spPr>
        <p:txBody>
          <a:bodyPr>
            <a:normAutofit fontScale="90000"/>
          </a:bodyPr>
          <a:lstStyle/>
          <a:p>
            <a:endParaRPr lang="pt-BR" dirty="0"/>
          </a:p>
        </p:txBody>
      </p:sp>
      <p:sp>
        <p:nvSpPr>
          <p:cNvPr id="3" name="Espaço Reservado para Conteúdo 2"/>
          <p:cNvSpPr>
            <a:spLocks noGrp="1"/>
          </p:cNvSpPr>
          <p:nvPr>
            <p:ph idx="1"/>
          </p:nvPr>
        </p:nvSpPr>
        <p:spPr>
          <a:xfrm>
            <a:off x="286247" y="1598211"/>
            <a:ext cx="11640710" cy="5017273"/>
          </a:xfrm>
        </p:spPr>
        <p:txBody>
          <a:bodyPr>
            <a:noAutofit/>
          </a:bodyPr>
          <a:lstStyle/>
          <a:p>
            <a:pPr marL="0" indent="0" algn="just">
              <a:buNone/>
            </a:pPr>
            <a:r>
              <a:rPr lang="pt-BR" sz="1900" dirty="0"/>
              <a:t>6) – </a:t>
            </a:r>
            <a:r>
              <a:rPr lang="pt-BR" sz="1900" b="1" dirty="0"/>
              <a:t>Lei nº 10.735/2003</a:t>
            </a:r>
            <a:r>
              <a:rPr lang="pt-BR" sz="1900" dirty="0"/>
              <a:t>, art. 1º, inciso I, alínea d (Lei nº 10.735/2003 - Lei dos Projetos de Interesse Social – PIPS* - Dispõe sobre o direcionamento de depósitos à vista captados pelas instituições financeiras para operações de crédito destinadas à população de baixa renda e a microempreendedores, autoriza o Poder Executivo a instituir o Programa de Incentivo à Implementação de Projetos de Interesse Social - PIPS, e dá outras providências</a:t>
            </a:r>
            <a:r>
              <a:rPr lang="pt-BR" sz="1900" dirty="0" smtClean="0"/>
              <a:t>);</a:t>
            </a:r>
          </a:p>
          <a:p>
            <a:pPr marL="0" indent="0" algn="just">
              <a:buNone/>
            </a:pPr>
            <a:r>
              <a:rPr lang="pt-BR" sz="1900" dirty="0" smtClean="0"/>
              <a:t>7</a:t>
            </a:r>
            <a:r>
              <a:rPr lang="pt-BR" sz="1900" dirty="0"/>
              <a:t>) –</a:t>
            </a:r>
            <a:r>
              <a:rPr lang="pt-BR" sz="1900" b="1" dirty="0"/>
              <a:t> Lei nº 12.772/2012,</a:t>
            </a:r>
            <a:r>
              <a:rPr lang="pt-BR" sz="1900" dirty="0"/>
              <a:t> art. 21, inciso XIII (Lei nº 12.772/2012 – Lei da Carreira do Magistério Superior* - Dispõe sobre a estruturação do Plano de Carreiras e Cargos de Magistério Federal; sobre a Carreira do Magistério Superior, de que trata a Lei nº 7.596, de 10 de abril de 1987; sobre o Plano de Carreira e Cargos de Magistério do Ensino Básico, Técnico e Tecnológico e sobre o Plano de Carreiras de Magistério do Ensino Básico Federal, de que trata a Lei nº 11.784, de 22 de setembro de 2008; sobre a contratação de professores substitutos, visitantes e estrangeiros, de que trata a Lei nº 8.745 de 9 de dezembro de 1993; sobre a remuneração das Carreiras e Planos Especiais do Instituto Nacional de Estudos e Pesquisas Educacionais Anísio Teixeira e do Fundo Nacional de Desenvolvimento da Educação, de que trata a Lei nº 11.357, de 19 de outubro de 2006; altera remuneração do Plano de Cargos Técnico-Administrativos em Educação; altera as Leis </a:t>
            </a:r>
            <a:r>
              <a:rPr lang="pt-BR" sz="1900" dirty="0" err="1"/>
              <a:t>nºs</a:t>
            </a:r>
            <a:r>
              <a:rPr lang="pt-BR" sz="1900" dirty="0"/>
              <a:t> 8.745, de 9 de dezembro de 1993, 11.784, de 22 de setembro de 2008, 11.091, de 12 de janeiro de 2005, 11.892, de 29 de dezembro de 2008, 11.357, de 19 de outubro de 2006, 11.344, de 8 de setembro de 2006, 12.702, de 7 de agosto de 2012, e 8.168, de 16 de janeiro de 1991; revoga o art. 4º da Lei nº 12.677, de 25 de junho de 2012; e dá outras providências);</a:t>
            </a:r>
          </a:p>
          <a:p>
            <a:pPr algn="just"/>
            <a:endParaRPr lang="pt-BR" sz="1900" dirty="0"/>
          </a:p>
        </p:txBody>
      </p:sp>
    </p:spTree>
    <p:extLst>
      <p:ext uri="{BB962C8B-B14F-4D97-AF65-F5344CB8AC3E}">
        <p14:creationId xmlns:p14="http://schemas.microsoft.com/office/powerpoint/2010/main" val="3630833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756005"/>
          </a:xfrm>
        </p:spPr>
        <p:txBody>
          <a:bodyPr/>
          <a:lstStyle/>
          <a:p>
            <a:endParaRPr lang="pt-BR" dirty="0"/>
          </a:p>
        </p:txBody>
      </p:sp>
      <p:sp>
        <p:nvSpPr>
          <p:cNvPr id="3" name="Espaço Reservado para Conteúdo 2"/>
          <p:cNvSpPr>
            <a:spLocks noGrp="1"/>
          </p:cNvSpPr>
          <p:nvPr>
            <p:ph idx="1"/>
          </p:nvPr>
        </p:nvSpPr>
        <p:spPr>
          <a:xfrm>
            <a:off x="302150" y="1415332"/>
            <a:ext cx="11513488" cy="5160397"/>
          </a:xfrm>
        </p:spPr>
        <p:txBody>
          <a:bodyPr>
            <a:normAutofit fontScale="70000" lnSpcReduction="20000"/>
          </a:bodyPr>
          <a:lstStyle/>
          <a:p>
            <a:pPr marL="0" indent="0" algn="just">
              <a:buNone/>
            </a:pPr>
            <a:r>
              <a:rPr lang="pt-BR" dirty="0"/>
              <a:t>8) – </a:t>
            </a:r>
            <a:r>
              <a:rPr lang="pt-BR" b="1" dirty="0"/>
              <a:t>Lei nº 7.827/1989</a:t>
            </a:r>
            <a:r>
              <a:rPr lang="pt-BR" dirty="0"/>
              <a:t>, art. 4º, inciso III (Lei nº 7.827/1989 – Lei dos Fundos Constitucionais do Norte, Nordeste e Centro-Oeste* - Regulamenta o art. 159, inciso I, alínea c, da Constituição Federal, institui o Fundo Constitucional de Financiamento do Norte - FNO, o Fundo Constitucional de Financiamento do Nordeste - FNE e o Fundo Constitucional de Financiamento do Centro-Oeste - FCO, e dá outras providências</a:t>
            </a:r>
            <a:r>
              <a:rPr lang="pt-BR" dirty="0" smtClean="0"/>
              <a:t>.);</a:t>
            </a:r>
          </a:p>
          <a:p>
            <a:pPr marL="0" indent="0" algn="just">
              <a:buNone/>
            </a:pPr>
            <a:r>
              <a:rPr lang="pt-BR" dirty="0" smtClean="0"/>
              <a:t>9</a:t>
            </a:r>
            <a:r>
              <a:rPr lang="pt-BR" dirty="0"/>
              <a:t>) – </a:t>
            </a:r>
            <a:r>
              <a:rPr lang="pt-BR" b="1" dirty="0"/>
              <a:t>Lei nº 8.010/1990</a:t>
            </a:r>
            <a:r>
              <a:rPr lang="pt-BR" dirty="0"/>
              <a:t>, art. 1º, §3º (Lei nº 8.010/1990 – Lei de imposto de importação sobre bens destinados à pesquisa* - Dispõe sobre importações de bens destinados à pesquisa científica e tecnológica, e dá outras providências);</a:t>
            </a:r>
          </a:p>
          <a:p>
            <a:pPr marL="0" indent="0" algn="just">
              <a:buNone/>
            </a:pPr>
            <a:r>
              <a:rPr lang="pt-BR" dirty="0" smtClean="0"/>
              <a:t>10</a:t>
            </a:r>
            <a:r>
              <a:rPr lang="pt-BR" dirty="0"/>
              <a:t>) – </a:t>
            </a:r>
            <a:r>
              <a:rPr lang="pt-BR" b="1" dirty="0"/>
              <a:t>Lei nº 8.032/1990</a:t>
            </a:r>
            <a:r>
              <a:rPr lang="pt-BR" dirty="0"/>
              <a:t>, art. 2º, inciso I, alínea g (Lei nº 8.032/1990 – Lei de isenção ou redução de imposto de importação* - Dispõe sobre a isenção ou redução de impostos de importação, e dá outras providências</a:t>
            </a:r>
            <a:r>
              <a:rPr lang="pt-BR" dirty="0" smtClean="0"/>
              <a:t>);</a:t>
            </a:r>
          </a:p>
          <a:p>
            <a:pPr marL="0" indent="0" algn="just">
              <a:buNone/>
            </a:pPr>
            <a:r>
              <a:rPr lang="pt-BR" dirty="0" smtClean="0"/>
              <a:t>11</a:t>
            </a:r>
            <a:r>
              <a:rPr lang="pt-BR" dirty="0"/>
              <a:t>) – </a:t>
            </a:r>
            <a:r>
              <a:rPr lang="pt-BR" b="1" dirty="0"/>
              <a:t>Lei nº 9.249/1995</a:t>
            </a:r>
            <a:r>
              <a:rPr lang="pt-BR" dirty="0"/>
              <a:t>, art. 13, §2, inciso II e inciso III, alíneas a, b (Lei nº 9.249/1995 – Lei de Imposto de Renda de Pessoas Jurídicas* - Altera a legislação do imposto de renda das pessoas jurídicas, bem como da contribuição social sobre o lucro líquido, e dá outras providências); </a:t>
            </a:r>
          </a:p>
          <a:p>
            <a:pPr marL="0" indent="0" algn="just">
              <a:buNone/>
            </a:pPr>
            <a:r>
              <a:rPr lang="pt-BR" dirty="0"/>
              <a:t>12) – </a:t>
            </a:r>
            <a:r>
              <a:rPr lang="pt-BR" b="1" dirty="0"/>
              <a:t>Lei nº 9.250/1995</a:t>
            </a:r>
            <a:r>
              <a:rPr lang="pt-BR" dirty="0"/>
              <a:t>, art. 12, inciso IX, §1º (Lei nº 9.250/1995 – Lei do Imposto de Renda de Pessoas Físicas* - Altera a legislação do imposto de renda das pessoas físicas e dá outras providências);</a:t>
            </a:r>
          </a:p>
          <a:p>
            <a:pPr marL="0" indent="0" algn="just">
              <a:buNone/>
            </a:pPr>
            <a:r>
              <a:rPr lang="pt-BR" dirty="0" smtClean="0"/>
              <a:t>13</a:t>
            </a:r>
            <a:r>
              <a:rPr lang="pt-BR" dirty="0"/>
              <a:t>) –</a:t>
            </a:r>
            <a:r>
              <a:rPr lang="pt-BR" b="1" dirty="0"/>
              <a:t> Lei nº 9.532/1997</a:t>
            </a:r>
            <a:r>
              <a:rPr lang="pt-BR" dirty="0"/>
              <a:t>, art. 22 (Lei nº 9.532/1997 – Lei da legislação tributária federal* - Altera a legislação tributária federal e dá outras providências</a:t>
            </a:r>
            <a:r>
              <a:rPr lang="pt-BR" dirty="0" smtClean="0"/>
              <a:t>);</a:t>
            </a:r>
          </a:p>
          <a:p>
            <a:pPr marL="0" indent="0" algn="just">
              <a:buNone/>
            </a:pPr>
            <a:r>
              <a:rPr lang="pt-BR" dirty="0" smtClean="0"/>
              <a:t>14</a:t>
            </a:r>
            <a:r>
              <a:rPr lang="pt-BR" dirty="0"/>
              <a:t>) – </a:t>
            </a:r>
            <a:r>
              <a:rPr lang="pt-BR" b="1" dirty="0"/>
              <a:t>Lei nº 8.248/1991</a:t>
            </a:r>
            <a:r>
              <a:rPr lang="pt-BR" dirty="0"/>
              <a:t>, art. 4º (Lei nº 8.248/1991 – Lei sobre capacitação e competitividade do setor de informática* - Dispõe sobre a capacitação e competitividade do setor de informática e automação, e dá outras providências);</a:t>
            </a:r>
          </a:p>
          <a:p>
            <a:endParaRPr lang="pt-BR" dirty="0"/>
          </a:p>
        </p:txBody>
      </p:sp>
    </p:spTree>
    <p:extLst>
      <p:ext uri="{BB962C8B-B14F-4D97-AF65-F5344CB8AC3E}">
        <p14:creationId xmlns:p14="http://schemas.microsoft.com/office/powerpoint/2010/main" val="33560078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668541"/>
          </a:xfrm>
        </p:spPr>
        <p:txBody>
          <a:bodyPr>
            <a:normAutofit fontScale="90000"/>
          </a:bodyPr>
          <a:lstStyle/>
          <a:p>
            <a:endParaRPr lang="pt-BR" dirty="0"/>
          </a:p>
        </p:txBody>
      </p:sp>
      <p:sp>
        <p:nvSpPr>
          <p:cNvPr id="3" name="Espaço Reservado para Conteúdo 2"/>
          <p:cNvSpPr>
            <a:spLocks noGrp="1"/>
          </p:cNvSpPr>
          <p:nvPr>
            <p:ph idx="1"/>
          </p:nvPr>
        </p:nvSpPr>
        <p:spPr>
          <a:xfrm>
            <a:off x="206734" y="1311965"/>
            <a:ext cx="11680466" cy="5279666"/>
          </a:xfrm>
        </p:spPr>
        <p:txBody>
          <a:bodyPr>
            <a:normAutofit fontScale="55000" lnSpcReduction="20000"/>
          </a:bodyPr>
          <a:lstStyle/>
          <a:p>
            <a:pPr marL="0" indent="0" algn="just">
              <a:buNone/>
            </a:pPr>
            <a:r>
              <a:rPr lang="pt-BR" sz="3500" dirty="0"/>
              <a:t>15) – </a:t>
            </a:r>
            <a:r>
              <a:rPr lang="pt-BR" sz="3500" b="1" dirty="0"/>
              <a:t>Lei nº 9.991/2000,</a:t>
            </a:r>
            <a:r>
              <a:rPr lang="pt-BR" sz="3500" dirty="0"/>
              <a:t> art. 4º-A, §6º, incisos IV e V (Lei nº 9.991/2000 – Lei de Pesquisa e Desenvolvimento no setor de energia elétrica* - Dispõe sobre realização de investimentos em pesquisa e desenvolvimento e em eficiência energética por parte das empresas concessionárias, permissionárias e autorizadas do setor de energia elétrica, e dá outras providências);</a:t>
            </a:r>
          </a:p>
          <a:p>
            <a:pPr marL="0" indent="0" algn="just">
              <a:buNone/>
            </a:pPr>
            <a:r>
              <a:rPr lang="pt-BR" sz="3500" dirty="0"/>
              <a:t>16) –</a:t>
            </a:r>
            <a:r>
              <a:rPr lang="pt-BR" sz="3500" b="1" dirty="0"/>
              <a:t> Lei nº 11.196/2005</a:t>
            </a:r>
            <a:r>
              <a:rPr lang="pt-BR" sz="3500" dirty="0"/>
              <a:t>, art. 19-A (Lei de tributação especial em serviços de tecnologia* - Institui o Regime Especial de Tributação para a Plataforma de Exportação de Serviços de Tecnologia da Informação - REPES, o Regime Especial de Aquisição de Bens de Capital para Empresas Exportadoras - RECAP e o Programa de Inclusão Digital; dispõe sobre incentivos fiscais para a inovação tecnológica; altera o Decreto-Lei nº 288, de 28 de fevereiro de 1967, o Decreto nº 70.235, de 6 de março de 1972, o Decreto-Lei nº 2.287, de 23 de julho de 1986, as Leis </a:t>
            </a:r>
            <a:r>
              <a:rPr lang="pt-BR" sz="3500" dirty="0" err="1"/>
              <a:t>nºs</a:t>
            </a:r>
            <a:r>
              <a:rPr lang="pt-BR" sz="3500" dirty="0"/>
              <a:t> 4.502, de 30 de novembro de 1964, 8.212, de 24 de julho de 1991, 8.245, de 18 de outubro de 1991, 8.387, de 30 de dezembro de 1991, 8.666, de 21 de junho de 1993, 8.981, de 20 de janeiro de 1995, 8.987, de 13 de fevereiro de 1995, 8.989, de 24 de fevereiro de 1995, 9.249, de 26 de dezembro de 1995, 9.250, de 26 de dezembro de 1995, 9.311, de 24 de outubro de 1996, 9.317, de 5 de dezembro de 1996, 9.430, de 27 de dezembro de 1996, 9.718, de 27 de novembro de 1998, 10.336, de 19 de dezembro de 2001, 10.438, de 26 de abril de 2002, 10.485, de 3 de julho de 2002, 10.637, de 30 de dezembro de 2002, 10.755, de 3 de novembro de 2003, 10.833, de 29 de dezembro de 2003, 10.865, de 30 de abril de 2004, 10.925, de 23 de julho de 2004, 10.931, de 2 de agosto de 2004, 11.033, de 21 de dezembro de 2004, 11.051, de 29 de dezembro de 2004, 11.053, de 29 de dezembro de 2004, 11.101, de 9 de fevereiro de 2005, 11.128, de 28 de junho de 2005, e a Medida Provisória nº 2.199-14, de 24 de agosto de 2001; revoga a Lei nº 8.661, de 2 de junho de 1993, e dispositivos das Leis </a:t>
            </a:r>
            <a:r>
              <a:rPr lang="pt-BR" sz="3500" dirty="0" err="1"/>
              <a:t>nºs</a:t>
            </a:r>
            <a:r>
              <a:rPr lang="pt-BR" sz="3500" dirty="0"/>
              <a:t> 8.668, de 25 de junho de 1993, 8.981, de 20 de janeiro de 1995, 10.637, de 30 de dezembro de 2002, 10.755, de 3 de novembro de 2003, 10.865, de 30 de abril de 2004, 10.931, de 2 de agosto de 2004, e da Medida Provisória nº 2.158-35, de 24 de agosto de 2001; e dá outras providências.); e</a:t>
            </a:r>
          </a:p>
          <a:p>
            <a:pPr marL="0" indent="0" algn="just">
              <a:buNone/>
            </a:pPr>
            <a:r>
              <a:rPr lang="pt-BR" sz="3500" dirty="0"/>
              <a:t>17) – </a:t>
            </a:r>
            <a:r>
              <a:rPr lang="pt-BR" sz="3500" b="1" dirty="0"/>
              <a:t>Lei nº 12.550/2011</a:t>
            </a:r>
            <a:r>
              <a:rPr lang="pt-BR" sz="3500" dirty="0"/>
              <a:t>, art. 3º, §1º e §4º (Lei nº 12.550/2011 – Lei da EBSERH* - Autoriza o Poder Executivo a criar a empresa pública denominada Empresa Brasileira de Serviços Hospitalares - EBSERH; acrescenta dispositivos ao Decreto-Lei nº 2.848, de 7 de dezembro de 1940 - Código Penal; e dá outras providências).</a:t>
            </a:r>
          </a:p>
          <a:p>
            <a:endParaRPr lang="pt-BR" dirty="0"/>
          </a:p>
        </p:txBody>
      </p:sp>
    </p:spTree>
    <p:extLst>
      <p:ext uri="{BB962C8B-B14F-4D97-AF65-F5344CB8AC3E}">
        <p14:creationId xmlns:p14="http://schemas.microsoft.com/office/powerpoint/2010/main" val="2233855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30"/>
            <a:ext cx="10515600" cy="716248"/>
          </a:xfrm>
        </p:spPr>
        <p:txBody>
          <a:bodyPr/>
          <a:lstStyle/>
          <a:p>
            <a:pPr algn="ctr"/>
            <a:r>
              <a:rPr lang="pt-BR" b="1" dirty="0" smtClean="0"/>
              <a:t>BASES DO PROJETO FUTURE-SE:</a:t>
            </a:r>
            <a:endParaRPr lang="pt-BR" b="1" dirty="0"/>
          </a:p>
        </p:txBody>
      </p:sp>
      <p:sp>
        <p:nvSpPr>
          <p:cNvPr id="3" name="Espaço Reservado para Conteúdo 2"/>
          <p:cNvSpPr>
            <a:spLocks noGrp="1"/>
          </p:cNvSpPr>
          <p:nvPr>
            <p:ph idx="1"/>
          </p:nvPr>
        </p:nvSpPr>
        <p:spPr>
          <a:xfrm>
            <a:off x="318051" y="1825625"/>
            <a:ext cx="11394219" cy="4351338"/>
          </a:xfrm>
        </p:spPr>
        <p:txBody>
          <a:bodyPr>
            <a:normAutofit fontScale="92500" lnSpcReduction="10000"/>
          </a:bodyPr>
          <a:lstStyle/>
          <a:p>
            <a:pPr>
              <a:buFont typeface="Wingdings" pitchFamily="2" charset="2"/>
              <a:buChar char="Ø"/>
            </a:pPr>
            <a:r>
              <a:rPr lang="pt-BR" dirty="0" smtClean="0"/>
              <a:t>Privatização por dentro da educação superior pública no </a:t>
            </a:r>
            <a:r>
              <a:rPr lang="pt-BR" dirty="0" smtClean="0"/>
              <a:t>Brasil;</a:t>
            </a:r>
            <a:endParaRPr lang="pt-BR" dirty="0" smtClean="0"/>
          </a:p>
          <a:p>
            <a:pPr>
              <a:buFont typeface="Wingdings" pitchFamily="2" charset="2"/>
              <a:buChar char="Ø"/>
            </a:pPr>
            <a:r>
              <a:rPr lang="pt-BR" dirty="0" smtClean="0"/>
              <a:t>Incentivo </a:t>
            </a:r>
            <a:r>
              <a:rPr lang="pt-BR" dirty="0" smtClean="0"/>
              <a:t>à </a:t>
            </a:r>
            <a:r>
              <a:rPr lang="pt-BR" dirty="0" smtClean="0"/>
              <a:t>Parceria Público </a:t>
            </a:r>
            <a:r>
              <a:rPr lang="pt-BR" dirty="0" smtClean="0"/>
              <a:t>Privada;</a:t>
            </a:r>
            <a:endParaRPr lang="pt-BR" dirty="0" smtClean="0"/>
          </a:p>
          <a:p>
            <a:pPr>
              <a:buFont typeface="Wingdings" pitchFamily="2" charset="2"/>
              <a:buChar char="Ø"/>
            </a:pPr>
            <a:r>
              <a:rPr lang="pt-BR" dirty="0" smtClean="0"/>
              <a:t>Gestão realizada por Organizações </a:t>
            </a:r>
            <a:r>
              <a:rPr lang="pt-BR" dirty="0" smtClean="0"/>
              <a:t>Sociais;</a:t>
            </a:r>
            <a:endParaRPr lang="pt-BR" dirty="0" smtClean="0"/>
          </a:p>
          <a:p>
            <a:pPr>
              <a:buFont typeface="Wingdings" pitchFamily="2" charset="2"/>
              <a:buChar char="Ø"/>
            </a:pPr>
            <a:r>
              <a:rPr lang="pt-BR" dirty="0" smtClean="0"/>
              <a:t>Fim da autonomia </a:t>
            </a:r>
            <a:r>
              <a:rPr lang="pt-BR" dirty="0" smtClean="0"/>
              <a:t>universitária;</a:t>
            </a:r>
            <a:endParaRPr lang="pt-BR" dirty="0" smtClean="0"/>
          </a:p>
          <a:p>
            <a:pPr>
              <a:buFont typeface="Wingdings" pitchFamily="2" charset="2"/>
              <a:buChar char="Ø"/>
            </a:pPr>
            <a:r>
              <a:rPr lang="pt-BR" dirty="0" smtClean="0"/>
              <a:t>Fundos de investimentos – apropriação privada do fundo </a:t>
            </a:r>
            <a:r>
              <a:rPr lang="pt-BR" dirty="0" smtClean="0"/>
              <a:t>público;</a:t>
            </a:r>
            <a:endParaRPr lang="pt-BR" dirty="0" smtClean="0"/>
          </a:p>
          <a:p>
            <a:pPr>
              <a:buFont typeface="Wingdings" pitchFamily="2" charset="2"/>
              <a:buChar char="Ø"/>
            </a:pPr>
            <a:r>
              <a:rPr lang="pt-BR" dirty="0" smtClean="0"/>
              <a:t>Subordinação da produção do conhecimento aos interesses do </a:t>
            </a:r>
            <a:r>
              <a:rPr lang="pt-BR" dirty="0" smtClean="0"/>
              <a:t>mercado;</a:t>
            </a:r>
            <a:endParaRPr lang="pt-BR" dirty="0" smtClean="0"/>
          </a:p>
          <a:p>
            <a:pPr>
              <a:buFont typeface="Wingdings" pitchFamily="2" charset="2"/>
              <a:buChar char="Ø"/>
            </a:pPr>
            <a:r>
              <a:rPr lang="pt-BR" dirty="0" err="1" smtClean="0"/>
              <a:t>Desresponsabilização</a:t>
            </a:r>
            <a:r>
              <a:rPr lang="pt-BR" dirty="0" smtClean="0"/>
              <a:t> do Estado com o ensino superior </a:t>
            </a:r>
            <a:r>
              <a:rPr lang="pt-BR" dirty="0" smtClean="0"/>
              <a:t>público;</a:t>
            </a:r>
            <a:endParaRPr lang="pt-BR" dirty="0" smtClean="0"/>
          </a:p>
          <a:p>
            <a:pPr>
              <a:buFont typeface="Wingdings" pitchFamily="2" charset="2"/>
              <a:buChar char="Ø"/>
            </a:pPr>
            <a:r>
              <a:rPr lang="pt-BR" dirty="0" smtClean="0"/>
              <a:t>Meritocracia; </a:t>
            </a:r>
            <a:endParaRPr lang="pt-BR" dirty="0" smtClean="0"/>
          </a:p>
          <a:p>
            <a:pPr>
              <a:buFont typeface="Wingdings" pitchFamily="2" charset="2"/>
              <a:buChar char="Ø"/>
            </a:pPr>
            <a:r>
              <a:rPr lang="pt-BR" dirty="0" smtClean="0"/>
              <a:t>Não parte de nenhuma análise sobre a realidade e situação do sistema público </a:t>
            </a:r>
            <a:r>
              <a:rPr lang="pt-BR" dirty="0" smtClean="0"/>
              <a:t>superior.</a:t>
            </a:r>
            <a:endParaRPr lang="pt-BR" dirty="0" smtClean="0"/>
          </a:p>
          <a:p>
            <a:pPr>
              <a:buFont typeface="Wingdings" pitchFamily="2" charset="2"/>
              <a:buChar char="Ø"/>
            </a:pPr>
            <a:endParaRPr lang="pt-BR" dirty="0" smtClean="0"/>
          </a:p>
        </p:txBody>
      </p:sp>
    </p:spTree>
    <p:extLst>
      <p:ext uri="{BB962C8B-B14F-4D97-AF65-F5344CB8AC3E}">
        <p14:creationId xmlns:p14="http://schemas.microsoft.com/office/powerpoint/2010/main" val="15918273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37322" y="1825625"/>
            <a:ext cx="11402170" cy="4351338"/>
          </a:xfrm>
        </p:spPr>
        <p:txBody>
          <a:bodyPr>
            <a:normAutofit lnSpcReduction="10000"/>
          </a:bodyPr>
          <a:lstStyle/>
          <a:p>
            <a:pPr algn="just">
              <a:buFont typeface="Wingdings" pitchFamily="2" charset="2"/>
              <a:buChar char="Ø"/>
            </a:pPr>
            <a:r>
              <a:rPr lang="pt-BR" dirty="0" err="1" smtClean="0"/>
              <a:t>Invisibiliza</a:t>
            </a:r>
            <a:r>
              <a:rPr lang="pt-BR" dirty="0" smtClean="0"/>
              <a:t> os </a:t>
            </a:r>
            <a:r>
              <a:rPr lang="pt-BR" dirty="0" smtClean="0"/>
              <a:t>técnico-administrativos;</a:t>
            </a:r>
            <a:endParaRPr lang="pt-BR" dirty="0" smtClean="0"/>
          </a:p>
          <a:p>
            <a:pPr algn="just">
              <a:buFont typeface="Wingdings" pitchFamily="2" charset="2"/>
              <a:buChar char="Ø"/>
            </a:pPr>
            <a:r>
              <a:rPr lang="pt-BR" dirty="0" smtClean="0"/>
              <a:t>Gestão do patrimônio público pela iniciativa </a:t>
            </a:r>
            <a:r>
              <a:rPr lang="pt-BR" dirty="0" smtClean="0"/>
              <a:t>privada;</a:t>
            </a:r>
            <a:endParaRPr lang="pt-BR" dirty="0" smtClean="0"/>
          </a:p>
          <a:p>
            <a:pPr algn="just">
              <a:buFont typeface="Wingdings" pitchFamily="2" charset="2"/>
              <a:buChar char="Ø"/>
            </a:pPr>
            <a:r>
              <a:rPr lang="pt-BR" dirty="0" smtClean="0"/>
              <a:t>Padronização para domínio ideológico e </a:t>
            </a:r>
            <a:r>
              <a:rPr lang="pt-BR" dirty="0" smtClean="0"/>
              <a:t>cultural;</a:t>
            </a:r>
            <a:endParaRPr lang="pt-BR" dirty="0" smtClean="0"/>
          </a:p>
          <a:p>
            <a:pPr algn="just">
              <a:buFont typeface="Wingdings" pitchFamily="2" charset="2"/>
              <a:buChar char="Ø"/>
            </a:pPr>
            <a:r>
              <a:rPr lang="pt-BR" dirty="0" smtClean="0"/>
              <a:t>Servirá de base para a contrarreforma da educação nos municípios e </a:t>
            </a:r>
            <a:r>
              <a:rPr lang="pt-BR" dirty="0" smtClean="0"/>
              <a:t>estados;</a:t>
            </a:r>
            <a:endParaRPr lang="pt-BR" dirty="0" smtClean="0"/>
          </a:p>
          <a:p>
            <a:pPr algn="just">
              <a:buFont typeface="Wingdings" pitchFamily="2" charset="2"/>
              <a:buChar char="Ø"/>
            </a:pPr>
            <a:r>
              <a:rPr lang="pt-BR" dirty="0" smtClean="0"/>
              <a:t>Impactará também a educação </a:t>
            </a:r>
            <a:r>
              <a:rPr lang="pt-BR" dirty="0" smtClean="0"/>
              <a:t>básica;</a:t>
            </a:r>
            <a:endParaRPr lang="pt-BR" dirty="0" smtClean="0"/>
          </a:p>
          <a:p>
            <a:pPr algn="just">
              <a:buFont typeface="Wingdings" pitchFamily="2" charset="2"/>
              <a:buChar char="Ø"/>
            </a:pPr>
            <a:r>
              <a:rPr lang="pt-BR" dirty="0" smtClean="0"/>
              <a:t>Em sua forma e </a:t>
            </a:r>
            <a:r>
              <a:rPr lang="pt-BR" dirty="0" smtClean="0"/>
              <a:t>conteúdo, apresenta-se </a:t>
            </a:r>
            <a:r>
              <a:rPr lang="pt-BR" dirty="0" smtClean="0"/>
              <a:t>de forma autoritária e de “cima para baixo</a:t>
            </a:r>
            <a:r>
              <a:rPr lang="pt-BR" dirty="0" smtClean="0"/>
              <a:t>”;</a:t>
            </a:r>
            <a:endParaRPr lang="pt-BR" dirty="0" smtClean="0"/>
          </a:p>
          <a:p>
            <a:pPr algn="just">
              <a:buFont typeface="Wingdings" pitchFamily="2" charset="2"/>
              <a:buChar char="Ø"/>
            </a:pPr>
            <a:r>
              <a:rPr lang="pt-BR" dirty="0" smtClean="0"/>
              <a:t>Eixos </a:t>
            </a:r>
            <a:r>
              <a:rPr lang="pt-BR" dirty="0"/>
              <a:t>para análise: a) gestão institucional; b) gestão de pessoal; c) formação e d) acesso e </a:t>
            </a:r>
            <a:r>
              <a:rPr lang="pt-BR" dirty="0" smtClean="0"/>
              <a:t>permanência.</a:t>
            </a:r>
            <a:endParaRPr lang="pt-BR" dirty="0" smtClean="0"/>
          </a:p>
          <a:p>
            <a:pPr>
              <a:buFont typeface="Wingdings" pitchFamily="2" charset="2"/>
              <a:buChar char="Ø"/>
            </a:pPr>
            <a:endParaRPr lang="pt-BR" dirty="0"/>
          </a:p>
          <a:p>
            <a:endParaRPr lang="pt-BR" dirty="0"/>
          </a:p>
        </p:txBody>
      </p:sp>
    </p:spTree>
    <p:extLst>
      <p:ext uri="{BB962C8B-B14F-4D97-AF65-F5344CB8AC3E}">
        <p14:creationId xmlns:p14="http://schemas.microsoft.com/office/powerpoint/2010/main" val="4046610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8783"/>
            <a:ext cx="10515600" cy="850789"/>
          </a:xfrm>
        </p:spPr>
        <p:txBody>
          <a:bodyPr/>
          <a:lstStyle/>
          <a:p>
            <a:pPr algn="ctr"/>
            <a:r>
              <a:rPr lang="pt-BR" b="1" dirty="0" smtClean="0"/>
              <a:t>EIXOS PARA ANALISAR O FUTURE-SE:</a:t>
            </a:r>
            <a:endParaRPr lang="pt-BR" b="1" dirty="0"/>
          </a:p>
        </p:txBody>
      </p:sp>
      <p:sp>
        <p:nvSpPr>
          <p:cNvPr id="3" name="Espaço Reservado para Conteúdo 2"/>
          <p:cNvSpPr>
            <a:spLocks noGrp="1"/>
          </p:cNvSpPr>
          <p:nvPr>
            <p:ph idx="1"/>
          </p:nvPr>
        </p:nvSpPr>
        <p:spPr>
          <a:xfrm>
            <a:off x="365760" y="1566406"/>
            <a:ext cx="11465781" cy="4882101"/>
          </a:xfrm>
        </p:spPr>
        <p:txBody>
          <a:bodyPr>
            <a:normAutofit fontScale="92500" lnSpcReduction="10000"/>
          </a:bodyPr>
          <a:lstStyle/>
          <a:p>
            <a:pPr marL="514350" indent="-514350">
              <a:buAutoNum type="arabicParenR"/>
            </a:pPr>
            <a:r>
              <a:rPr lang="pt-BR" b="1" u="sng" dirty="0" smtClean="0"/>
              <a:t>Gestão Institucional:</a:t>
            </a:r>
          </a:p>
          <a:p>
            <a:pPr>
              <a:buFont typeface="Wingdings" pitchFamily="2" charset="2"/>
              <a:buChar char="Ø"/>
            </a:pPr>
            <a:r>
              <a:rPr lang="pt-BR" dirty="0"/>
              <a:t>G</a:t>
            </a:r>
            <a:r>
              <a:rPr lang="pt-BR" dirty="0" smtClean="0"/>
              <a:t>estão </a:t>
            </a:r>
            <a:r>
              <a:rPr lang="pt-BR" dirty="0"/>
              <a:t>institucional via OS </a:t>
            </a:r>
            <a:r>
              <a:rPr lang="pt-BR" dirty="0" smtClean="0"/>
              <a:t>(gerenciamento de pessoal e patrimônio</a:t>
            </a:r>
            <a:r>
              <a:rPr lang="pt-BR" dirty="0" smtClean="0"/>
              <a:t>);</a:t>
            </a:r>
            <a:endParaRPr lang="pt-BR" dirty="0" smtClean="0"/>
          </a:p>
          <a:p>
            <a:pPr>
              <a:buFont typeface="Wingdings" pitchFamily="2" charset="2"/>
              <a:buChar char="Ø"/>
            </a:pPr>
            <a:r>
              <a:rPr lang="pt-BR" dirty="0" smtClean="0"/>
              <a:t>Gestão institucional via fundos </a:t>
            </a:r>
            <a:r>
              <a:rPr lang="pt-BR" dirty="0"/>
              <a:t>de </a:t>
            </a:r>
            <a:r>
              <a:rPr lang="pt-BR" dirty="0" smtClean="0"/>
              <a:t>investimento (gerenciamento de patrimônio e produção do conhecimento</a:t>
            </a:r>
            <a:r>
              <a:rPr lang="pt-BR" dirty="0" smtClean="0"/>
              <a:t>);</a:t>
            </a:r>
            <a:endParaRPr lang="pt-BR" dirty="0" smtClean="0"/>
          </a:p>
          <a:p>
            <a:pPr marL="0" indent="0">
              <a:buNone/>
            </a:pPr>
            <a:r>
              <a:rPr lang="pt-BR" dirty="0" smtClean="0"/>
              <a:t>Ambos como forma </a:t>
            </a:r>
            <a:r>
              <a:rPr lang="pt-BR" dirty="0" smtClean="0"/>
              <a:t>de </a:t>
            </a:r>
            <a:r>
              <a:rPr lang="pt-BR" dirty="0" smtClean="0"/>
              <a:t>burlar a EC/95 (imposição do teto de investimento</a:t>
            </a:r>
            <a:r>
              <a:rPr lang="pt-BR" dirty="0" smtClean="0"/>
              <a:t>) (Art. </a:t>
            </a:r>
            <a:r>
              <a:rPr lang="pt-BR" dirty="0" smtClean="0"/>
              <a:t>9º e </a:t>
            </a:r>
            <a:r>
              <a:rPr lang="pt-BR" dirty="0" smtClean="0"/>
              <a:t>41); </a:t>
            </a:r>
            <a:endParaRPr lang="pt-BR" dirty="0" smtClean="0"/>
          </a:p>
          <a:p>
            <a:pPr>
              <a:buFont typeface="Wingdings" pitchFamily="2" charset="2"/>
              <a:buChar char="Ø"/>
            </a:pPr>
            <a:r>
              <a:rPr lang="pt-BR" dirty="0" smtClean="0"/>
              <a:t>Imposição de captação de Recursos – lógica do gerenciamento empresarial a partir do empreendedorismo: </a:t>
            </a:r>
          </a:p>
          <a:p>
            <a:pPr marL="514350" indent="-514350">
              <a:buAutoNum type="alphaLcParenR"/>
            </a:pPr>
            <a:r>
              <a:rPr lang="pt-BR" i="1" dirty="0" err="1" smtClean="0"/>
              <a:t>naming</a:t>
            </a:r>
            <a:r>
              <a:rPr lang="pt-BR" i="1" dirty="0" smtClean="0"/>
              <a:t> </a:t>
            </a:r>
            <a:r>
              <a:rPr lang="pt-BR" i="1" dirty="0" err="1" smtClean="0"/>
              <a:t>rights</a:t>
            </a:r>
            <a:r>
              <a:rPr lang="pt-BR" i="1" dirty="0" smtClean="0"/>
              <a:t> – </a:t>
            </a:r>
            <a:r>
              <a:rPr lang="pt-BR" dirty="0" smtClean="0"/>
              <a:t>“compensação financeira” </a:t>
            </a:r>
            <a:r>
              <a:rPr lang="pt-BR" dirty="0" smtClean="0"/>
              <a:t>(Art. 15);</a:t>
            </a:r>
            <a:endParaRPr lang="pt-BR" dirty="0" smtClean="0"/>
          </a:p>
          <a:p>
            <a:pPr marL="514350" indent="-514350">
              <a:buAutoNum type="alphaLcParenR"/>
            </a:pPr>
            <a:r>
              <a:rPr lang="pt-BR" dirty="0" smtClean="0"/>
              <a:t>“parques </a:t>
            </a:r>
            <a:r>
              <a:rPr lang="pt-BR" dirty="0"/>
              <a:t>e polos tecnológicos, incubadoras e </a:t>
            </a:r>
            <a:r>
              <a:rPr lang="pt-BR" i="1" dirty="0" err="1" smtClean="0"/>
              <a:t>start-ups</a:t>
            </a:r>
            <a:r>
              <a:rPr lang="pt-BR" i="1" dirty="0" smtClean="0"/>
              <a:t>” (</a:t>
            </a:r>
            <a:r>
              <a:rPr lang="pt-BR" dirty="0" err="1" smtClean="0"/>
              <a:t>Art</a:t>
            </a:r>
            <a:r>
              <a:rPr lang="pt-BR" dirty="0" smtClean="0"/>
              <a:t> 14);</a:t>
            </a:r>
            <a:endParaRPr lang="pt-BR" dirty="0" smtClean="0"/>
          </a:p>
          <a:p>
            <a:pPr>
              <a:buFont typeface="Wingdings" pitchFamily="2" charset="2"/>
              <a:buChar char="Ø"/>
            </a:pPr>
            <a:r>
              <a:rPr lang="pt-BR" dirty="0" smtClean="0"/>
              <a:t>Mudança na Lei da EBSERH – abertura dos HU para os planos de </a:t>
            </a:r>
            <a:r>
              <a:rPr lang="pt-BR" dirty="0" smtClean="0"/>
              <a:t>saúde. </a:t>
            </a:r>
            <a:endParaRPr lang="pt-BR" dirty="0" smtClean="0"/>
          </a:p>
        </p:txBody>
      </p:sp>
    </p:spTree>
    <p:extLst>
      <p:ext uri="{BB962C8B-B14F-4D97-AF65-F5344CB8AC3E}">
        <p14:creationId xmlns:p14="http://schemas.microsoft.com/office/powerpoint/2010/main" val="2450166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30"/>
            <a:ext cx="10515600" cy="811664"/>
          </a:xfrm>
        </p:spPr>
        <p:txBody>
          <a:bodyPr/>
          <a:lstStyle/>
          <a:p>
            <a:endParaRPr lang="pt-BR" dirty="0"/>
          </a:p>
        </p:txBody>
      </p:sp>
      <p:sp>
        <p:nvSpPr>
          <p:cNvPr id="3" name="Espaço Reservado para Conteúdo 2"/>
          <p:cNvSpPr>
            <a:spLocks noGrp="1"/>
          </p:cNvSpPr>
          <p:nvPr>
            <p:ph idx="1"/>
          </p:nvPr>
        </p:nvSpPr>
        <p:spPr>
          <a:xfrm>
            <a:off x="429371" y="1431234"/>
            <a:ext cx="11337898" cy="4993419"/>
          </a:xfrm>
        </p:spPr>
        <p:txBody>
          <a:bodyPr/>
          <a:lstStyle/>
          <a:p>
            <a:pPr algn="just"/>
            <a:r>
              <a:rPr lang="pt-BR" dirty="0" smtClean="0"/>
              <a:t>Consequências </a:t>
            </a:r>
            <a:r>
              <a:rPr lang="pt-BR" dirty="0" smtClean="0"/>
              <a:t>desse </a:t>
            </a:r>
            <a:r>
              <a:rPr lang="pt-BR" dirty="0" smtClean="0"/>
              <a:t>modelo de gestão institucional:</a:t>
            </a:r>
          </a:p>
          <a:p>
            <a:pPr algn="just">
              <a:buFont typeface="Wingdings" pitchFamily="2" charset="2"/>
              <a:buChar char="Ø"/>
            </a:pPr>
            <a:r>
              <a:rPr lang="pt-BR" dirty="0" smtClean="0"/>
              <a:t>Ataque à autonomia universitária expressa no artigo 207 da </a:t>
            </a:r>
            <a:r>
              <a:rPr lang="pt-BR" dirty="0" smtClean="0"/>
              <a:t>CF/88;</a:t>
            </a:r>
            <a:endParaRPr lang="pt-BR" dirty="0" smtClean="0"/>
          </a:p>
          <a:p>
            <a:pPr algn="just">
              <a:buFont typeface="Wingdings" pitchFamily="2" charset="2"/>
              <a:buChar char="Ø"/>
            </a:pPr>
            <a:r>
              <a:rPr lang="pt-BR" dirty="0" smtClean="0"/>
              <a:t>Esvaziamento da estrutura administrativa das IFES que deve ser compreendida articulado ao decreto </a:t>
            </a:r>
            <a:r>
              <a:rPr lang="pt-BR" dirty="0"/>
              <a:t>9.725/2019 de extinção de cargos </a:t>
            </a:r>
            <a:r>
              <a:rPr lang="pt-BR" dirty="0" smtClean="0"/>
              <a:t>comissionados e ao decreto </a:t>
            </a:r>
            <a:r>
              <a:rPr lang="pt-BR" dirty="0"/>
              <a:t>9.739/2019 que prevê que todo concurso público deve passar pela autorização do Ministro da </a:t>
            </a:r>
            <a:r>
              <a:rPr lang="pt-BR" dirty="0" smtClean="0"/>
              <a:t>Economia;</a:t>
            </a:r>
            <a:endParaRPr lang="pt-BR" dirty="0" smtClean="0"/>
          </a:p>
          <a:p>
            <a:pPr algn="just">
              <a:buFont typeface="Wingdings" pitchFamily="2" charset="2"/>
              <a:buChar char="Ø"/>
            </a:pPr>
            <a:r>
              <a:rPr lang="pt-BR" dirty="0" smtClean="0"/>
              <a:t>Esvaziamento das instâncias colegiadas das </a:t>
            </a:r>
            <a:r>
              <a:rPr lang="pt-BR" dirty="0" smtClean="0"/>
              <a:t>IFES;</a:t>
            </a:r>
            <a:endParaRPr lang="pt-BR" dirty="0" smtClean="0"/>
          </a:p>
          <a:p>
            <a:pPr algn="just">
              <a:buFont typeface="Wingdings" pitchFamily="2" charset="2"/>
              <a:buChar char="Ø"/>
            </a:pPr>
            <a:r>
              <a:rPr lang="pt-BR" dirty="0" smtClean="0"/>
              <a:t>Mudança no estatuto social das </a:t>
            </a:r>
            <a:r>
              <a:rPr lang="pt-BR" dirty="0" smtClean="0"/>
              <a:t>IFES.</a:t>
            </a:r>
            <a:endParaRPr lang="pt-BR" dirty="0"/>
          </a:p>
        </p:txBody>
      </p:sp>
    </p:spTree>
    <p:extLst>
      <p:ext uri="{BB962C8B-B14F-4D97-AF65-F5344CB8AC3E}">
        <p14:creationId xmlns:p14="http://schemas.microsoft.com/office/powerpoint/2010/main" val="40988320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955" y="238539"/>
            <a:ext cx="11019845" cy="834887"/>
          </a:xfrm>
        </p:spPr>
        <p:txBody>
          <a:bodyPr/>
          <a:lstStyle/>
          <a:p>
            <a:pPr algn="ctr"/>
            <a:r>
              <a:rPr lang="pt-BR" b="1" dirty="0" smtClean="0"/>
              <a:t>CONSTITUIÇÃO DE </a:t>
            </a:r>
            <a:r>
              <a:rPr lang="pt-BR" b="1" dirty="0" smtClean="0"/>
              <a:t>1988 </a:t>
            </a:r>
            <a:r>
              <a:rPr lang="pt-BR" b="1" dirty="0" smtClean="0"/>
              <a:t>– ARTIGO 207</a:t>
            </a:r>
            <a:endParaRPr lang="pt-BR" b="1" dirty="0"/>
          </a:p>
        </p:txBody>
      </p:sp>
      <p:sp>
        <p:nvSpPr>
          <p:cNvPr id="3" name="Espaço Reservado para Conteúdo 2"/>
          <p:cNvSpPr>
            <a:spLocks noGrp="1"/>
          </p:cNvSpPr>
          <p:nvPr>
            <p:ph idx="1"/>
          </p:nvPr>
        </p:nvSpPr>
        <p:spPr>
          <a:xfrm>
            <a:off x="437322" y="1606162"/>
            <a:ext cx="11194773" cy="4818491"/>
          </a:xfrm>
        </p:spPr>
        <p:txBody>
          <a:bodyPr/>
          <a:lstStyle/>
          <a:p>
            <a:pPr algn="just"/>
            <a:r>
              <a:rPr lang="pt-BR" dirty="0">
                <a:solidFill>
                  <a:srgbClr val="000000"/>
                </a:solidFill>
                <a:latin typeface="Arial"/>
              </a:rPr>
              <a:t>Art. 207. As universidades gozam de autonomia didático-científica, administrativa e de gestão financeira e </a:t>
            </a:r>
            <a:r>
              <a:rPr lang="pt-BR" dirty="0" smtClean="0">
                <a:solidFill>
                  <a:srgbClr val="000000"/>
                </a:solidFill>
                <a:latin typeface="Arial"/>
              </a:rPr>
              <a:t>patrimonial </a:t>
            </a:r>
            <a:r>
              <a:rPr lang="pt-BR" dirty="0">
                <a:solidFill>
                  <a:srgbClr val="000000"/>
                </a:solidFill>
                <a:latin typeface="Arial"/>
              </a:rPr>
              <a:t>e obedecerão ao princípio de </a:t>
            </a:r>
            <a:r>
              <a:rPr lang="pt-BR" dirty="0" err="1">
                <a:solidFill>
                  <a:srgbClr val="000000"/>
                </a:solidFill>
                <a:latin typeface="Arial"/>
              </a:rPr>
              <a:t>indissociabilidade</a:t>
            </a:r>
            <a:r>
              <a:rPr lang="pt-BR" dirty="0">
                <a:solidFill>
                  <a:srgbClr val="000000"/>
                </a:solidFill>
                <a:latin typeface="Arial"/>
              </a:rPr>
              <a:t> entre ensino, pesquisa e extensão.</a:t>
            </a:r>
          </a:p>
          <a:p>
            <a:pPr marL="0" indent="0" algn="just">
              <a:buNone/>
            </a:pPr>
            <a:r>
              <a:rPr lang="pt-BR" dirty="0">
                <a:solidFill>
                  <a:srgbClr val="000000"/>
                </a:solidFill>
                <a:latin typeface="Arial"/>
              </a:rPr>
              <a:t>§ 1º É facultado às universidades admitir professores, técnicos e cientistas estrangeiros, na forma da lei.          </a:t>
            </a:r>
            <a:r>
              <a:rPr lang="pt-BR" dirty="0">
                <a:solidFill>
                  <a:srgbClr val="000000"/>
                </a:solidFill>
                <a:latin typeface="Arial"/>
                <a:hlinkClick r:id="rId2"/>
              </a:rPr>
              <a:t>(Incluído pela Emenda Constitucional nº 11, de 1996</a:t>
            </a:r>
            <a:r>
              <a:rPr lang="pt-BR" dirty="0" smtClean="0">
                <a:solidFill>
                  <a:srgbClr val="000000"/>
                </a:solidFill>
                <a:latin typeface="Arial"/>
                <a:hlinkClick r:id="rId2"/>
              </a:rPr>
              <a:t>)</a:t>
            </a:r>
            <a:r>
              <a:rPr lang="pt-BR" dirty="0" smtClean="0">
                <a:solidFill>
                  <a:srgbClr val="000000"/>
                </a:solidFill>
                <a:latin typeface="Arial"/>
              </a:rPr>
              <a:t>.</a:t>
            </a:r>
            <a:endParaRPr lang="pt-BR" dirty="0">
              <a:solidFill>
                <a:srgbClr val="000000"/>
              </a:solidFill>
              <a:latin typeface="Arial"/>
            </a:endParaRPr>
          </a:p>
          <a:p>
            <a:pPr marL="0" indent="0" algn="just">
              <a:buNone/>
            </a:pPr>
            <a:r>
              <a:rPr lang="pt-BR" dirty="0">
                <a:solidFill>
                  <a:srgbClr val="000000"/>
                </a:solidFill>
                <a:latin typeface="Arial"/>
              </a:rPr>
              <a:t>§ 2º O disposto neste artigo aplica-se às instituições de pesquisa científica e tecnológica.  </a:t>
            </a:r>
            <a:r>
              <a:rPr lang="pt-BR" dirty="0">
                <a:latin typeface="Arial"/>
                <a:hlinkClick r:id="rId2"/>
              </a:rPr>
              <a:t>(Incluído pela Emenda Constitucional nº 11, de 1996</a:t>
            </a:r>
            <a:r>
              <a:rPr lang="pt-BR" dirty="0" smtClean="0">
                <a:latin typeface="Arial"/>
                <a:hlinkClick r:id="rId2"/>
              </a:rPr>
              <a:t>)</a:t>
            </a:r>
            <a:r>
              <a:rPr lang="pt-BR" dirty="0" smtClean="0">
                <a:latin typeface="Arial"/>
              </a:rPr>
              <a:t>.</a:t>
            </a:r>
            <a:endParaRPr lang="pt-BR" dirty="0">
              <a:solidFill>
                <a:srgbClr val="000000"/>
              </a:solidFill>
              <a:latin typeface="Arial"/>
            </a:endParaRPr>
          </a:p>
          <a:p>
            <a:endParaRPr lang="pt-BR" dirty="0"/>
          </a:p>
        </p:txBody>
      </p:sp>
    </p:spTree>
    <p:extLst>
      <p:ext uri="{BB962C8B-B14F-4D97-AF65-F5344CB8AC3E}">
        <p14:creationId xmlns:p14="http://schemas.microsoft.com/office/powerpoint/2010/main" val="8410233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078" y="230589"/>
            <a:ext cx="10153816" cy="834886"/>
          </a:xfrm>
        </p:spPr>
        <p:txBody>
          <a:bodyPr/>
          <a:lstStyle/>
          <a:p>
            <a:pPr algn="ctr"/>
            <a:r>
              <a:rPr lang="pt-BR" b="1" dirty="0" smtClean="0"/>
              <a:t>ATAQUES A AUTONOMIA UNIVERSITÁRIA:</a:t>
            </a:r>
            <a:endParaRPr lang="pt-BR" b="1" dirty="0"/>
          </a:p>
        </p:txBody>
      </p:sp>
      <p:sp>
        <p:nvSpPr>
          <p:cNvPr id="3" name="Espaço Reservado para Conteúdo 2"/>
          <p:cNvSpPr>
            <a:spLocks noGrp="1"/>
          </p:cNvSpPr>
          <p:nvPr>
            <p:ph idx="1"/>
          </p:nvPr>
        </p:nvSpPr>
        <p:spPr>
          <a:xfrm>
            <a:off x="270343" y="1415333"/>
            <a:ext cx="11577099" cy="5136542"/>
          </a:xfrm>
        </p:spPr>
        <p:txBody>
          <a:bodyPr>
            <a:normAutofit fontScale="77500" lnSpcReduction="20000"/>
          </a:bodyPr>
          <a:lstStyle/>
          <a:p>
            <a:pPr algn="just"/>
            <a:r>
              <a:rPr lang="pt-BR" dirty="0" smtClean="0">
                <a:solidFill>
                  <a:prstClr val="black"/>
                </a:solidFill>
              </a:rPr>
              <a:t>Há um deslocamento </a:t>
            </a:r>
            <a:r>
              <a:rPr lang="pt-BR" dirty="0">
                <a:solidFill>
                  <a:prstClr val="black"/>
                </a:solidFill>
              </a:rPr>
              <a:t>da “autonomia de gestão financeira”, </a:t>
            </a:r>
            <a:r>
              <a:rPr lang="pt-BR" dirty="0" smtClean="0">
                <a:solidFill>
                  <a:prstClr val="black"/>
                </a:solidFill>
              </a:rPr>
              <a:t>prevista </a:t>
            </a:r>
            <a:r>
              <a:rPr lang="pt-BR" dirty="0">
                <a:solidFill>
                  <a:prstClr val="black"/>
                </a:solidFill>
              </a:rPr>
              <a:t>na CF, </a:t>
            </a:r>
            <a:r>
              <a:rPr lang="pt-BR" dirty="0" smtClean="0">
                <a:solidFill>
                  <a:prstClr val="black"/>
                </a:solidFill>
              </a:rPr>
              <a:t>para </a:t>
            </a:r>
            <a:r>
              <a:rPr lang="pt-BR" dirty="0">
                <a:solidFill>
                  <a:prstClr val="black"/>
                </a:solidFill>
              </a:rPr>
              <a:t>autonomia financeira</a:t>
            </a:r>
            <a:r>
              <a:rPr lang="pt-BR" dirty="0" smtClean="0">
                <a:solidFill>
                  <a:prstClr val="black"/>
                </a:solidFill>
              </a:rPr>
              <a:t>.</a:t>
            </a:r>
          </a:p>
          <a:p>
            <a:pPr algn="just"/>
            <a:r>
              <a:rPr lang="pt-BR" dirty="0">
                <a:solidFill>
                  <a:prstClr val="black"/>
                </a:solidFill>
              </a:rPr>
              <a:t>Cumpre registrar que a defesa da </a:t>
            </a:r>
            <a:r>
              <a:rPr lang="pt-BR" dirty="0" err="1">
                <a:solidFill>
                  <a:prstClr val="black"/>
                </a:solidFill>
              </a:rPr>
              <a:t>auto-aplicabilidade</a:t>
            </a:r>
            <a:r>
              <a:rPr lang="pt-BR" dirty="0">
                <a:solidFill>
                  <a:prstClr val="black"/>
                </a:solidFill>
              </a:rPr>
              <a:t> do Artigo 207 foi pioneiramente defendida pelo Andes-SN </a:t>
            </a:r>
            <a:r>
              <a:rPr lang="pt-BR" dirty="0" smtClean="0">
                <a:solidFill>
                  <a:prstClr val="black"/>
                </a:solidFill>
              </a:rPr>
              <a:t>que, </a:t>
            </a:r>
            <a:r>
              <a:rPr lang="pt-BR" dirty="0">
                <a:solidFill>
                  <a:prstClr val="black"/>
                </a:solidFill>
              </a:rPr>
              <a:t>em seus Congressos e </a:t>
            </a:r>
            <a:r>
              <a:rPr lang="pt-BR" dirty="0" smtClean="0">
                <a:solidFill>
                  <a:prstClr val="black"/>
                </a:solidFill>
              </a:rPr>
              <a:t>Conselhos, </a:t>
            </a:r>
            <a:r>
              <a:rPr lang="pt-BR" dirty="0">
                <a:solidFill>
                  <a:prstClr val="black"/>
                </a:solidFill>
              </a:rPr>
              <a:t>tem ratificado esta posição</a:t>
            </a:r>
            <a:r>
              <a:rPr lang="pt-BR" dirty="0" smtClean="0">
                <a:solidFill>
                  <a:prstClr val="black"/>
                </a:solidFill>
              </a:rPr>
              <a:t>.</a:t>
            </a:r>
          </a:p>
          <a:p>
            <a:pPr marL="342900" indent="-342900" algn="just">
              <a:spcAft>
                <a:spcPts val="1200"/>
              </a:spcAft>
              <a:buFont typeface="+mj-lt"/>
              <a:buAutoNum type="arabicPeriod"/>
            </a:pPr>
            <a:r>
              <a:rPr lang="pt-BR" dirty="0">
                <a:solidFill>
                  <a:prstClr val="black"/>
                </a:solidFill>
              </a:rPr>
              <a:t>Um dos primeiros atos contra a autonomia foi a Lei 9172/95, que exige a constituição de listas tríplices aprovadas em colegiados que tenham, pelo menos, 70% de docentes em sua composição, contrariando práticas estabelecidas nos Estatutos de diversas universidades. </a:t>
            </a:r>
          </a:p>
          <a:p>
            <a:pPr marL="342900" indent="-342900" algn="just">
              <a:spcAft>
                <a:spcPts val="1200"/>
              </a:spcAft>
              <a:buFont typeface="+mj-lt"/>
              <a:buAutoNum type="arabicPeriod"/>
            </a:pPr>
            <a:r>
              <a:rPr lang="pt-BR" dirty="0">
                <a:solidFill>
                  <a:prstClr val="black"/>
                </a:solidFill>
              </a:rPr>
              <a:t>A seguir, veio a LDB (Lei 9394/96), </a:t>
            </a:r>
            <a:r>
              <a:rPr lang="pt-BR" dirty="0" smtClean="0">
                <a:solidFill>
                  <a:prstClr val="black"/>
                </a:solidFill>
              </a:rPr>
              <a:t>dotada </a:t>
            </a:r>
            <a:r>
              <a:rPr lang="pt-BR" dirty="0">
                <a:solidFill>
                  <a:prstClr val="black"/>
                </a:solidFill>
              </a:rPr>
              <a:t>de legitimidade questionável, </a:t>
            </a:r>
            <a:r>
              <a:rPr lang="pt-BR" dirty="0" smtClean="0">
                <a:solidFill>
                  <a:prstClr val="black"/>
                </a:solidFill>
              </a:rPr>
              <a:t>considerando os atropelos </a:t>
            </a:r>
            <a:r>
              <a:rPr lang="pt-BR" dirty="0">
                <a:solidFill>
                  <a:prstClr val="black"/>
                </a:solidFill>
              </a:rPr>
              <a:t>regimentais presentes em sua tramitação no Congresso. No que se refere ao ensino superior, propugna: a diferenciação das instituições de ensino superior (universidades, centros universitários, faculdades integradas, faculdades, institutos superiores ou escolas superiores); a fragmentação da carreira docente por instituição, e o estabelecimento do peso de 70% para os docentes na composição dos colegiados. </a:t>
            </a:r>
          </a:p>
          <a:p>
            <a:pPr marL="342900" indent="-342900" algn="just">
              <a:spcAft>
                <a:spcPts val="1200"/>
              </a:spcAft>
              <a:buFont typeface="+mj-lt"/>
              <a:buAutoNum type="arabicPeriod"/>
            </a:pPr>
            <a:r>
              <a:rPr lang="pt-BR" dirty="0">
                <a:solidFill>
                  <a:prstClr val="black"/>
                </a:solidFill>
              </a:rPr>
              <a:t>Estas medidas estão sendo complementadas atualmente por uma enxurrada de Medidas Provisórias, Decretos e Portarias que, em comum, fazem avançar a intervenção governamental nas universidades públicas, exorbitando o poder normativo do governo às esferas que seguramente não são de sua competência.</a:t>
            </a:r>
          </a:p>
          <a:p>
            <a:endParaRPr lang="pt-BR" dirty="0" smtClean="0">
              <a:solidFill>
                <a:prstClr val="black"/>
              </a:solidFill>
            </a:endParaRPr>
          </a:p>
          <a:p>
            <a:endParaRPr lang="pt-BR" dirty="0" smtClean="0">
              <a:solidFill>
                <a:prstClr val="black"/>
              </a:solidFill>
            </a:endParaRPr>
          </a:p>
          <a:p>
            <a:endParaRPr lang="pt-BR" dirty="0">
              <a:solidFill>
                <a:prstClr val="black"/>
              </a:solidFill>
            </a:endParaRPr>
          </a:p>
          <a:p>
            <a:endParaRPr lang="pt-BR" dirty="0"/>
          </a:p>
        </p:txBody>
      </p:sp>
    </p:spTree>
    <p:extLst>
      <p:ext uri="{BB962C8B-B14F-4D97-AF65-F5344CB8AC3E}">
        <p14:creationId xmlns:p14="http://schemas.microsoft.com/office/powerpoint/2010/main" val="407665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a:xfrm>
            <a:off x="461175" y="1825624"/>
            <a:ext cx="11259047" cy="4599029"/>
          </a:xfrm>
        </p:spPr>
        <p:txBody>
          <a:bodyPr>
            <a:normAutofit fontScale="92500" lnSpcReduction="10000"/>
          </a:bodyPr>
          <a:lstStyle/>
          <a:p>
            <a:pPr marL="0" indent="0">
              <a:buNone/>
            </a:pPr>
            <a:r>
              <a:rPr lang="pt-BR" dirty="0" smtClean="0"/>
              <a:t>2) </a:t>
            </a:r>
            <a:r>
              <a:rPr lang="pt-BR" dirty="0" smtClean="0"/>
              <a:t>Crise </a:t>
            </a:r>
            <a:r>
              <a:rPr lang="pt-BR" dirty="0" smtClean="0"/>
              <a:t>do chamado </a:t>
            </a:r>
            <a:r>
              <a:rPr lang="pt-BR" dirty="0" smtClean="0"/>
              <a:t>socialismo real</a:t>
            </a:r>
            <a:r>
              <a:rPr lang="pt-BR" dirty="0" smtClean="0"/>
              <a:t>:</a:t>
            </a:r>
            <a:endParaRPr lang="pt-BR" dirty="0"/>
          </a:p>
          <a:p>
            <a:pPr marL="0" indent="0" algn="just">
              <a:buNone/>
            </a:pPr>
            <a:r>
              <a:rPr lang="pt-BR" dirty="0"/>
              <a:t>V</a:t>
            </a:r>
            <a:r>
              <a:rPr lang="pt-BR" dirty="0" smtClean="0"/>
              <a:t>ivemos </a:t>
            </a:r>
            <a:r>
              <a:rPr lang="pt-BR" dirty="0"/>
              <a:t>também em âmbito mundial uma crise no campo da organização do(a)s </a:t>
            </a:r>
            <a:r>
              <a:rPr lang="pt-BR" dirty="0" err="1"/>
              <a:t>trabalhadore</a:t>
            </a:r>
            <a:r>
              <a:rPr lang="pt-BR" dirty="0"/>
              <a:t>(a)s, imposta pelo chamado “fim do socialismo real”, com a queda do muro de </a:t>
            </a:r>
            <a:r>
              <a:rPr lang="pt-BR" dirty="0" smtClean="0"/>
              <a:t>Berlim, </a:t>
            </a:r>
            <a:r>
              <a:rPr lang="pt-BR" dirty="0"/>
              <a:t>em </a:t>
            </a:r>
            <a:r>
              <a:rPr lang="pt-BR" dirty="0" smtClean="0"/>
              <a:t>1989, </a:t>
            </a:r>
            <a:r>
              <a:rPr lang="pt-BR" dirty="0"/>
              <a:t>e o fim da União </a:t>
            </a:r>
            <a:r>
              <a:rPr lang="pt-BR" dirty="0" smtClean="0"/>
              <a:t>Soviética, </a:t>
            </a:r>
            <a:r>
              <a:rPr lang="pt-BR" dirty="0"/>
              <a:t>em 1991. Os impactos dessa crise, entre muitos e complexos aspectos, podem ser condensados em alguns elementos: a) crise no interior das organizações de esquerda; b) fragmentação das organizações e entidades no campo do(a)s </a:t>
            </a:r>
            <a:r>
              <a:rPr lang="pt-BR" dirty="0" err="1"/>
              <a:t>trabalhadore</a:t>
            </a:r>
            <a:r>
              <a:rPr lang="pt-BR" dirty="0"/>
              <a:t>(a)s; c) a busca pela reforma do sistema na perspectiva de “humanização” do capital e não mais pela sua superação e d) descrença, por uma parte da esquerda, na possibilidade de superação da ordem do capital, limitando a luta e as ações políticas a reformas e lutas institucionais dentro da ordem, desencadeando uma priorização da luta institucional (parlamentar e governamental) em detrimento da organização autônoma do(a)s </a:t>
            </a:r>
            <a:r>
              <a:rPr lang="pt-BR" dirty="0" err="1"/>
              <a:t>trabalhadore</a:t>
            </a:r>
            <a:r>
              <a:rPr lang="pt-BR" dirty="0"/>
              <a:t>(a)s.</a:t>
            </a:r>
          </a:p>
          <a:p>
            <a:pPr marL="0" indent="0">
              <a:buNone/>
            </a:pPr>
            <a:endParaRPr lang="pt-BR" dirty="0" smtClean="0"/>
          </a:p>
        </p:txBody>
      </p:sp>
    </p:spTree>
    <p:extLst>
      <p:ext uri="{BB962C8B-B14F-4D97-AF65-F5344CB8AC3E}">
        <p14:creationId xmlns:p14="http://schemas.microsoft.com/office/powerpoint/2010/main" val="2445043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30"/>
            <a:ext cx="10515600" cy="604930"/>
          </a:xfrm>
        </p:spPr>
        <p:txBody>
          <a:bodyPr>
            <a:normAutofit fontScale="90000"/>
          </a:bodyPr>
          <a:lstStyle/>
          <a:p>
            <a:endParaRPr lang="pt-BR" dirty="0"/>
          </a:p>
        </p:txBody>
      </p:sp>
      <p:sp>
        <p:nvSpPr>
          <p:cNvPr id="3" name="Espaço Reservado para Conteúdo 2"/>
          <p:cNvSpPr>
            <a:spLocks noGrp="1"/>
          </p:cNvSpPr>
          <p:nvPr>
            <p:ph idx="1"/>
          </p:nvPr>
        </p:nvSpPr>
        <p:spPr>
          <a:xfrm>
            <a:off x="286247" y="1343770"/>
            <a:ext cx="11529391" cy="5001371"/>
          </a:xfrm>
        </p:spPr>
        <p:txBody>
          <a:bodyPr>
            <a:normAutofit/>
          </a:bodyPr>
          <a:lstStyle/>
          <a:p>
            <a:pPr marL="0" indent="0" algn="just">
              <a:buNone/>
            </a:pPr>
            <a:r>
              <a:rPr lang="pt-BR" b="1" u="sng" dirty="0" smtClean="0"/>
              <a:t>2) Gestão de Pessoal:</a:t>
            </a:r>
          </a:p>
          <a:p>
            <a:pPr algn="just">
              <a:buFont typeface="Wingdings" pitchFamily="2" charset="2"/>
              <a:buChar char="Ø"/>
            </a:pPr>
            <a:r>
              <a:rPr lang="pt-BR" dirty="0" smtClean="0"/>
              <a:t>Contratação de pessoal por </a:t>
            </a:r>
            <a:r>
              <a:rPr lang="pt-BR" dirty="0" smtClean="0"/>
              <a:t>OS;</a:t>
            </a:r>
            <a:endParaRPr lang="pt-BR" dirty="0" smtClean="0"/>
          </a:p>
          <a:p>
            <a:pPr algn="just">
              <a:buFont typeface="Wingdings" pitchFamily="2" charset="2"/>
              <a:buChar char="Ø"/>
            </a:pPr>
            <a:r>
              <a:rPr lang="pt-BR" dirty="0" smtClean="0"/>
              <a:t>Lógica do professor “empreendedor” para criar </a:t>
            </a:r>
            <a:r>
              <a:rPr lang="pt-BR" dirty="0"/>
              <a:t>“parques e polos tecnológicos, incubadoras e </a:t>
            </a:r>
            <a:r>
              <a:rPr lang="pt-BR" i="1" dirty="0" err="1"/>
              <a:t>start-ups</a:t>
            </a:r>
            <a:r>
              <a:rPr lang="pt-BR" dirty="0" smtClean="0"/>
              <a:t>” </a:t>
            </a:r>
            <a:r>
              <a:rPr lang="pt-BR" dirty="0" smtClean="0"/>
              <a:t>(Art. </a:t>
            </a:r>
            <a:r>
              <a:rPr lang="pt-BR" dirty="0" smtClean="0"/>
              <a:t>14) </a:t>
            </a:r>
            <a:r>
              <a:rPr lang="pt-BR" dirty="0"/>
              <a:t>ou criar uma “Sociedade de Propósito Específico- SPE</a:t>
            </a:r>
            <a:r>
              <a:rPr lang="pt-BR" dirty="0" smtClean="0"/>
              <a:t>” </a:t>
            </a:r>
            <a:r>
              <a:rPr lang="pt-BR" dirty="0" smtClean="0"/>
              <a:t>(Art. </a:t>
            </a:r>
            <a:r>
              <a:rPr lang="pt-BR" dirty="0" smtClean="0"/>
              <a:t>16</a:t>
            </a:r>
            <a:r>
              <a:rPr lang="pt-BR" dirty="0" smtClean="0"/>
              <a:t>);</a:t>
            </a:r>
            <a:endParaRPr lang="pt-BR" dirty="0" smtClean="0"/>
          </a:p>
          <a:p>
            <a:pPr algn="just">
              <a:buFont typeface="Wingdings" pitchFamily="2" charset="2"/>
              <a:buChar char="Ø"/>
            </a:pPr>
            <a:r>
              <a:rPr lang="pt-BR" dirty="0" smtClean="0"/>
              <a:t>Introdução do “notório saber” – </a:t>
            </a:r>
            <a:r>
              <a:rPr lang="pt-BR" dirty="0" smtClean="0"/>
              <a:t>(Art. 29);</a:t>
            </a:r>
            <a:endParaRPr lang="pt-BR" dirty="0" smtClean="0"/>
          </a:p>
          <a:p>
            <a:pPr algn="just">
              <a:buFont typeface="Wingdings" pitchFamily="2" charset="2"/>
              <a:buChar char="Ø"/>
            </a:pPr>
            <a:r>
              <a:rPr lang="pt-BR" dirty="0" smtClean="0"/>
              <a:t>Revalidação de diplomas – facilitação da revalidação nas IFES e permissão para que as instituições de ensino </a:t>
            </a:r>
            <a:r>
              <a:rPr lang="pt-BR" dirty="0" smtClean="0"/>
              <a:t>privadas </a:t>
            </a:r>
            <a:r>
              <a:rPr lang="pt-BR" dirty="0" smtClean="0"/>
              <a:t>também realizem a </a:t>
            </a:r>
            <a:r>
              <a:rPr lang="pt-BR" dirty="0" smtClean="0"/>
              <a:t>revalidação;</a:t>
            </a:r>
            <a:endParaRPr lang="pt-BR" dirty="0" smtClean="0"/>
          </a:p>
          <a:p>
            <a:pPr algn="just">
              <a:buFont typeface="Wingdings" pitchFamily="2" charset="2"/>
              <a:buChar char="Ø"/>
            </a:pPr>
            <a:r>
              <a:rPr lang="pt-BR" dirty="0" smtClean="0"/>
              <a:t>professor(a) “empreendedor” poderá dar sua carga horária apenas em sala </a:t>
            </a:r>
            <a:r>
              <a:rPr lang="pt-BR" dirty="0"/>
              <a:t>de aula </a:t>
            </a:r>
            <a:r>
              <a:rPr lang="pt-BR" dirty="0" smtClean="0"/>
              <a:t>(Art. 18).</a:t>
            </a:r>
            <a:endParaRPr lang="pt-BR" dirty="0" smtClean="0"/>
          </a:p>
          <a:p>
            <a:pPr marL="0" indent="0">
              <a:buNone/>
            </a:pPr>
            <a:endParaRPr lang="pt-BR" dirty="0"/>
          </a:p>
        </p:txBody>
      </p:sp>
    </p:spTree>
    <p:extLst>
      <p:ext uri="{BB962C8B-B14F-4D97-AF65-F5344CB8AC3E}">
        <p14:creationId xmlns:p14="http://schemas.microsoft.com/office/powerpoint/2010/main" val="519627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803713"/>
          </a:xfrm>
        </p:spPr>
        <p:txBody>
          <a:bodyPr/>
          <a:lstStyle/>
          <a:p>
            <a:endParaRPr lang="pt-BR"/>
          </a:p>
        </p:txBody>
      </p:sp>
      <p:sp>
        <p:nvSpPr>
          <p:cNvPr id="3" name="Espaço Reservado para Conteúdo 2"/>
          <p:cNvSpPr>
            <a:spLocks noGrp="1"/>
          </p:cNvSpPr>
          <p:nvPr>
            <p:ph idx="1"/>
          </p:nvPr>
        </p:nvSpPr>
        <p:spPr>
          <a:xfrm>
            <a:off x="429371" y="1415332"/>
            <a:ext cx="11243144" cy="4961614"/>
          </a:xfrm>
        </p:spPr>
        <p:txBody>
          <a:bodyPr/>
          <a:lstStyle/>
          <a:p>
            <a:pPr algn="just"/>
            <a:r>
              <a:rPr lang="pt-BR" dirty="0" smtClean="0"/>
              <a:t>Consequências desse modelo de gestão de pessoal:</a:t>
            </a:r>
          </a:p>
          <a:p>
            <a:pPr algn="just">
              <a:buFont typeface="Wingdings" pitchFamily="2" charset="2"/>
              <a:buChar char="Ø"/>
            </a:pPr>
            <a:r>
              <a:rPr lang="pt-BR" dirty="0" smtClean="0"/>
              <a:t>Competição entre o(a)s </a:t>
            </a:r>
            <a:r>
              <a:rPr lang="pt-BR" dirty="0" smtClean="0"/>
              <a:t>docentes;</a:t>
            </a:r>
            <a:endParaRPr lang="pt-BR" dirty="0" smtClean="0"/>
          </a:p>
          <a:p>
            <a:pPr algn="just">
              <a:buFont typeface="Wingdings" pitchFamily="2" charset="2"/>
              <a:buChar char="Ø"/>
            </a:pPr>
            <a:r>
              <a:rPr lang="pt-BR" dirty="0" smtClean="0"/>
              <a:t>Aumento do adoecimento </a:t>
            </a:r>
            <a:r>
              <a:rPr lang="pt-BR" dirty="0" smtClean="0"/>
              <a:t>docente;</a:t>
            </a:r>
            <a:endParaRPr lang="pt-BR" dirty="0" smtClean="0"/>
          </a:p>
          <a:p>
            <a:pPr algn="just">
              <a:buFont typeface="Wingdings" pitchFamily="2" charset="2"/>
              <a:buChar char="Ø"/>
            </a:pPr>
            <a:r>
              <a:rPr lang="pt-BR" dirty="0" smtClean="0"/>
              <a:t>Esvaziamento do Regime Jurídico Único da União (RJU</a:t>
            </a:r>
            <a:r>
              <a:rPr lang="pt-BR" dirty="0" smtClean="0"/>
              <a:t>);</a:t>
            </a:r>
            <a:endParaRPr lang="pt-BR" dirty="0" smtClean="0"/>
          </a:p>
          <a:p>
            <a:pPr algn="just">
              <a:buFont typeface="Wingdings" pitchFamily="2" charset="2"/>
              <a:buChar char="Ø"/>
            </a:pPr>
            <a:r>
              <a:rPr lang="pt-BR" dirty="0" smtClean="0"/>
              <a:t>Intensificação da desestruturação da carreira docente – quebra da Dedicação </a:t>
            </a:r>
            <a:r>
              <a:rPr lang="pt-BR" dirty="0"/>
              <a:t>E</a:t>
            </a:r>
            <a:r>
              <a:rPr lang="pt-BR" dirty="0" smtClean="0"/>
              <a:t>xclusiva (DE</a:t>
            </a:r>
            <a:r>
              <a:rPr lang="pt-BR" dirty="0" smtClean="0"/>
              <a:t>);</a:t>
            </a:r>
            <a:endParaRPr lang="pt-BR" dirty="0" smtClean="0"/>
          </a:p>
          <a:p>
            <a:pPr algn="just">
              <a:buFont typeface="Wingdings" pitchFamily="2" charset="2"/>
              <a:buChar char="Ø"/>
            </a:pPr>
            <a:r>
              <a:rPr lang="pt-BR" dirty="0" smtClean="0"/>
              <a:t>Subordinação de professore(a)s e técnico-administrativos às </a:t>
            </a:r>
            <a:r>
              <a:rPr lang="pt-BR" dirty="0" smtClean="0"/>
              <a:t>OS; </a:t>
            </a:r>
            <a:endParaRPr lang="pt-BR" dirty="0" smtClean="0"/>
          </a:p>
          <a:p>
            <a:pPr algn="just">
              <a:buFont typeface="Wingdings" pitchFamily="2" charset="2"/>
              <a:buChar char="Ø"/>
            </a:pPr>
            <a:r>
              <a:rPr lang="pt-BR" dirty="0" smtClean="0"/>
              <a:t>Fim do tripé </a:t>
            </a:r>
            <a:r>
              <a:rPr lang="pt-BR" dirty="0" smtClean="0"/>
              <a:t>ensino-pesquisa-extensão.</a:t>
            </a:r>
            <a:endParaRPr lang="pt-BR" dirty="0" smtClean="0"/>
          </a:p>
          <a:p>
            <a:pPr>
              <a:buFont typeface="Wingdings" pitchFamily="2" charset="2"/>
              <a:buChar char="Ø"/>
            </a:pPr>
            <a:endParaRPr lang="pt-BR" dirty="0" smtClean="0"/>
          </a:p>
          <a:p>
            <a:endParaRPr lang="pt-BR" dirty="0"/>
          </a:p>
        </p:txBody>
      </p:sp>
    </p:spTree>
    <p:extLst>
      <p:ext uri="{BB962C8B-B14F-4D97-AF65-F5344CB8AC3E}">
        <p14:creationId xmlns:p14="http://schemas.microsoft.com/office/powerpoint/2010/main" val="2543301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660589"/>
          </a:xfrm>
        </p:spPr>
        <p:txBody>
          <a:bodyPr>
            <a:normAutofit fontScale="90000"/>
          </a:bodyPr>
          <a:lstStyle/>
          <a:p>
            <a:endParaRPr lang="pt-BR" dirty="0"/>
          </a:p>
        </p:txBody>
      </p:sp>
      <p:sp>
        <p:nvSpPr>
          <p:cNvPr id="3" name="Espaço Reservado para Conteúdo 2"/>
          <p:cNvSpPr>
            <a:spLocks noGrp="1"/>
          </p:cNvSpPr>
          <p:nvPr>
            <p:ph idx="1"/>
          </p:nvPr>
        </p:nvSpPr>
        <p:spPr>
          <a:xfrm>
            <a:off x="389613" y="1518698"/>
            <a:ext cx="11418074" cy="4905955"/>
          </a:xfrm>
        </p:spPr>
        <p:txBody>
          <a:bodyPr>
            <a:normAutofit fontScale="92500"/>
          </a:bodyPr>
          <a:lstStyle/>
          <a:p>
            <a:pPr marL="0" indent="0" algn="just">
              <a:buNone/>
            </a:pPr>
            <a:r>
              <a:rPr lang="pt-BR" b="1" u="sng" dirty="0" smtClean="0"/>
              <a:t>3) Formação:</a:t>
            </a:r>
          </a:p>
          <a:p>
            <a:pPr algn="just">
              <a:buFont typeface="Wingdings" pitchFamily="2" charset="2"/>
              <a:buChar char="Ø"/>
            </a:pPr>
            <a:r>
              <a:rPr lang="pt-BR" dirty="0" smtClean="0"/>
              <a:t>Produção </a:t>
            </a:r>
            <a:r>
              <a:rPr lang="pt-BR" dirty="0"/>
              <a:t>do conhecimento será subalternizada, pautada nos interesses da iniciativa privada e dependente das parcerias </a:t>
            </a:r>
            <a:r>
              <a:rPr lang="pt-BR" dirty="0" smtClean="0"/>
              <a:t>público-privadas;</a:t>
            </a:r>
            <a:endParaRPr lang="pt-BR" dirty="0" smtClean="0"/>
          </a:p>
          <a:p>
            <a:pPr lvl="0" algn="just">
              <a:buFont typeface="Wingdings" pitchFamily="2" charset="2"/>
              <a:buChar char="Ø"/>
            </a:pPr>
            <a:r>
              <a:rPr lang="pt-BR" dirty="0" smtClean="0"/>
              <a:t>Imposição da lógica empresarial na formação profissional: aluno “empreendedor” e criador de “</a:t>
            </a:r>
            <a:r>
              <a:rPr lang="pt-BR" i="1" dirty="0" err="1" smtClean="0"/>
              <a:t>start-ups</a:t>
            </a:r>
            <a:r>
              <a:rPr lang="pt-BR" i="1" dirty="0" smtClean="0"/>
              <a:t>” </a:t>
            </a:r>
            <a:r>
              <a:rPr lang="pt-BR" dirty="0" smtClean="0"/>
              <a:t>e definição do </a:t>
            </a:r>
            <a:r>
              <a:rPr lang="pt-BR" dirty="0" smtClean="0"/>
              <a:t>Dia </a:t>
            </a:r>
            <a:r>
              <a:rPr lang="pt-BR" dirty="0"/>
              <a:t>do </a:t>
            </a:r>
            <a:r>
              <a:rPr lang="pt-BR" dirty="0" smtClean="0"/>
              <a:t>Aluno Empreendedor </a:t>
            </a:r>
            <a:r>
              <a:rPr lang="pt-BR" i="1" dirty="0" smtClean="0"/>
              <a:t>(</a:t>
            </a:r>
            <a:r>
              <a:rPr lang="pt-BR" dirty="0" smtClean="0"/>
              <a:t>Art. </a:t>
            </a:r>
            <a:r>
              <a:rPr lang="pt-BR" dirty="0" smtClean="0"/>
              <a:t>14 e </a:t>
            </a:r>
            <a:r>
              <a:rPr lang="pt-BR" dirty="0" smtClean="0"/>
              <a:t>44);</a:t>
            </a:r>
            <a:endParaRPr lang="pt-BR" dirty="0" smtClean="0"/>
          </a:p>
          <a:p>
            <a:pPr lvl="0" algn="just">
              <a:buFont typeface="Wingdings" pitchFamily="2" charset="2"/>
              <a:buChar char="Ø"/>
            </a:pPr>
            <a:r>
              <a:rPr lang="pt-BR" dirty="0" smtClean="0"/>
              <a:t>Diminuição </a:t>
            </a:r>
            <a:r>
              <a:rPr lang="pt-BR" dirty="0"/>
              <a:t>do investimento estatal na assistência </a:t>
            </a:r>
            <a:r>
              <a:rPr lang="pt-BR" dirty="0" smtClean="0"/>
              <a:t>estudantil;</a:t>
            </a:r>
            <a:endParaRPr lang="pt-BR" dirty="0" smtClean="0"/>
          </a:p>
          <a:p>
            <a:pPr lvl="0" algn="just">
              <a:buFont typeface="Wingdings" pitchFamily="2" charset="2"/>
              <a:buChar char="Ø"/>
            </a:pPr>
            <a:r>
              <a:rPr lang="pt-BR" dirty="0" smtClean="0"/>
              <a:t>Intensificação </a:t>
            </a:r>
            <a:r>
              <a:rPr lang="pt-BR" dirty="0"/>
              <a:t>das diferenças de condições ofertadas entre os cursos, alguns com estrutura e outros apenas com salas de aula </a:t>
            </a:r>
            <a:r>
              <a:rPr lang="pt-BR" dirty="0" smtClean="0"/>
              <a:t>pouco </a:t>
            </a:r>
            <a:r>
              <a:rPr lang="pt-BR" dirty="0" smtClean="0"/>
              <a:t>equipadas;</a:t>
            </a:r>
            <a:endParaRPr lang="pt-BR" dirty="0" smtClean="0"/>
          </a:p>
          <a:p>
            <a:pPr lvl="0" algn="just">
              <a:buFont typeface="Wingdings" pitchFamily="2" charset="2"/>
              <a:buChar char="Ø"/>
            </a:pPr>
            <a:r>
              <a:rPr lang="pt-BR" dirty="0"/>
              <a:t>I</a:t>
            </a:r>
            <a:r>
              <a:rPr lang="pt-BR" dirty="0" smtClean="0"/>
              <a:t>ncorporação </a:t>
            </a:r>
            <a:r>
              <a:rPr lang="pt-BR" dirty="0"/>
              <a:t>de disciplinas realizadas a distância, em plataformas tecnológicas </a:t>
            </a:r>
            <a:r>
              <a:rPr lang="pt-BR" dirty="0" smtClean="0"/>
              <a:t>(Art. 20 </a:t>
            </a:r>
            <a:r>
              <a:rPr lang="pt-BR" dirty="0"/>
              <a:t>inciso III</a:t>
            </a:r>
            <a:r>
              <a:rPr lang="pt-BR" dirty="0" smtClean="0"/>
              <a:t>);</a:t>
            </a:r>
            <a:endParaRPr lang="pt-BR" dirty="0" smtClean="0"/>
          </a:p>
          <a:p>
            <a:pPr lvl="0" algn="just">
              <a:buFont typeface="Wingdings" pitchFamily="2" charset="2"/>
              <a:buChar char="Ø"/>
            </a:pPr>
            <a:r>
              <a:rPr lang="pt-BR" dirty="0" smtClean="0"/>
              <a:t>Imposição de avaliação padronizada para possibilitar o </a:t>
            </a:r>
            <a:r>
              <a:rPr lang="pt-BR" dirty="0" err="1" smtClean="0"/>
              <a:t>ranqueamento</a:t>
            </a:r>
            <a:r>
              <a:rPr lang="pt-BR" dirty="0" smtClean="0"/>
              <a:t> das </a:t>
            </a:r>
            <a:r>
              <a:rPr lang="pt-BR" dirty="0" smtClean="0"/>
              <a:t>IFES.</a:t>
            </a:r>
            <a:endParaRPr lang="pt-BR" dirty="0"/>
          </a:p>
          <a:p>
            <a:pPr lvl="0" algn="just">
              <a:buFont typeface="Wingdings" pitchFamily="2" charset="2"/>
              <a:buChar char="Ø"/>
            </a:pPr>
            <a:endParaRPr lang="pt-BR" dirty="0"/>
          </a:p>
        </p:txBody>
      </p:sp>
    </p:spTree>
    <p:extLst>
      <p:ext uri="{BB962C8B-B14F-4D97-AF65-F5344CB8AC3E}">
        <p14:creationId xmlns:p14="http://schemas.microsoft.com/office/powerpoint/2010/main" val="1061227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30"/>
            <a:ext cx="10515600" cy="771908"/>
          </a:xfrm>
        </p:spPr>
        <p:txBody>
          <a:bodyPr/>
          <a:lstStyle/>
          <a:p>
            <a:endParaRPr lang="pt-BR"/>
          </a:p>
        </p:txBody>
      </p:sp>
      <p:sp>
        <p:nvSpPr>
          <p:cNvPr id="3" name="Espaço Reservado para Conteúdo 2"/>
          <p:cNvSpPr>
            <a:spLocks noGrp="1"/>
          </p:cNvSpPr>
          <p:nvPr>
            <p:ph idx="1"/>
          </p:nvPr>
        </p:nvSpPr>
        <p:spPr>
          <a:xfrm>
            <a:off x="373711" y="1494845"/>
            <a:ext cx="11394219" cy="5033176"/>
          </a:xfrm>
        </p:spPr>
        <p:txBody>
          <a:bodyPr>
            <a:normAutofit fontScale="92500" lnSpcReduction="10000"/>
          </a:bodyPr>
          <a:lstStyle/>
          <a:p>
            <a:pPr algn="just"/>
            <a:r>
              <a:rPr lang="pt-BR" dirty="0" smtClean="0"/>
              <a:t>Consequências desse modelo de formação:</a:t>
            </a:r>
          </a:p>
          <a:p>
            <a:pPr lvl="0" algn="just">
              <a:buFont typeface="Wingdings" pitchFamily="2" charset="2"/>
              <a:buChar char="Ø"/>
            </a:pPr>
            <a:r>
              <a:rPr lang="pt-BR" dirty="0" smtClean="0"/>
              <a:t>Diminuição </a:t>
            </a:r>
            <a:r>
              <a:rPr lang="pt-BR" dirty="0"/>
              <a:t>do investimento estatal na assistência </a:t>
            </a:r>
            <a:r>
              <a:rPr lang="pt-BR" dirty="0" smtClean="0"/>
              <a:t>estudantil;</a:t>
            </a:r>
            <a:endParaRPr lang="pt-BR" dirty="0"/>
          </a:p>
          <a:p>
            <a:pPr lvl="0" algn="just">
              <a:buFont typeface="Wingdings" pitchFamily="2" charset="2"/>
              <a:buChar char="Ø"/>
            </a:pPr>
            <a:r>
              <a:rPr lang="pt-BR" dirty="0" smtClean="0"/>
              <a:t>Intensificação </a:t>
            </a:r>
            <a:r>
              <a:rPr lang="pt-BR" dirty="0"/>
              <a:t>das diferenças de condições ofertadas entre os </a:t>
            </a:r>
            <a:r>
              <a:rPr lang="pt-BR" dirty="0" smtClean="0"/>
              <a:t>cursos;</a:t>
            </a:r>
            <a:endParaRPr lang="pt-BR" dirty="0" smtClean="0"/>
          </a:p>
          <a:p>
            <a:pPr lvl="0" algn="just">
              <a:buFont typeface="Wingdings" pitchFamily="2" charset="2"/>
              <a:buChar char="Ø"/>
            </a:pPr>
            <a:r>
              <a:rPr lang="pt-BR" dirty="0" smtClean="0"/>
              <a:t>Subordinação </a:t>
            </a:r>
            <a:r>
              <a:rPr lang="pt-BR" dirty="0"/>
              <a:t>da produção do conhecimento aos interesses do </a:t>
            </a:r>
            <a:r>
              <a:rPr lang="pt-BR" dirty="0" smtClean="0"/>
              <a:t>mercado;</a:t>
            </a:r>
            <a:endParaRPr lang="pt-BR" dirty="0" smtClean="0"/>
          </a:p>
          <a:p>
            <a:pPr lvl="0" algn="just">
              <a:buFont typeface="Wingdings" pitchFamily="2" charset="2"/>
              <a:buChar char="Ø"/>
            </a:pPr>
            <a:r>
              <a:rPr lang="pt-BR" dirty="0"/>
              <a:t>E</a:t>
            </a:r>
            <a:r>
              <a:rPr lang="pt-BR" dirty="0" smtClean="0"/>
              <a:t>mpobrecimento </a:t>
            </a:r>
            <a:r>
              <a:rPr lang="pt-BR" dirty="0"/>
              <a:t>do sentido pleno da Universidade que não será mais pautada pelo tripé  ensino- pesquisa- </a:t>
            </a:r>
            <a:r>
              <a:rPr lang="pt-BR" dirty="0" smtClean="0"/>
              <a:t>extensão;</a:t>
            </a:r>
            <a:endParaRPr lang="pt-BR" dirty="0" smtClean="0"/>
          </a:p>
          <a:p>
            <a:pPr lvl="0" algn="just">
              <a:buFont typeface="Wingdings" pitchFamily="2" charset="2"/>
              <a:buChar char="Ø"/>
            </a:pPr>
            <a:r>
              <a:rPr lang="pt-BR" dirty="0" smtClean="0"/>
              <a:t>Universidade mais </a:t>
            </a:r>
            <a:r>
              <a:rPr lang="pt-BR" dirty="0"/>
              <a:t>empobrecida com a imposição da padronização das atividades extraclasse, já que a diversidade não é  algo que interesse ao </a:t>
            </a:r>
            <a:r>
              <a:rPr lang="pt-BR" dirty="0" smtClean="0"/>
              <a:t>mercado;</a:t>
            </a:r>
            <a:endParaRPr lang="pt-BR" dirty="0" smtClean="0"/>
          </a:p>
          <a:p>
            <a:pPr lvl="0" algn="just">
              <a:buFont typeface="Wingdings" pitchFamily="2" charset="2"/>
              <a:buChar char="Ø"/>
            </a:pPr>
            <a:r>
              <a:rPr lang="pt-BR" dirty="0" smtClean="0"/>
              <a:t>Padronização dos conteúdos para atender a avaliação </a:t>
            </a:r>
            <a:r>
              <a:rPr lang="pt-BR" dirty="0" smtClean="0"/>
              <a:t>padronizada, </a:t>
            </a:r>
            <a:r>
              <a:rPr lang="pt-BR" dirty="0" smtClean="0"/>
              <a:t>prejudicando o </a:t>
            </a:r>
            <a:r>
              <a:rPr lang="pt-BR" dirty="0"/>
              <a:t>pensamento crítico e amplo, </a:t>
            </a:r>
            <a:r>
              <a:rPr lang="pt-BR" dirty="0" smtClean="0"/>
              <a:t>e o </a:t>
            </a:r>
            <a:r>
              <a:rPr lang="pt-BR" dirty="0"/>
              <a:t>acesso as diferentes teorias, </a:t>
            </a:r>
            <a:r>
              <a:rPr lang="pt-BR" dirty="0" smtClean="0"/>
              <a:t>fechando-se </a:t>
            </a:r>
            <a:r>
              <a:rPr lang="pt-BR" dirty="0"/>
              <a:t>para a pluralidade e para o </a:t>
            </a:r>
            <a:r>
              <a:rPr lang="pt-BR" dirty="0" smtClean="0"/>
              <a:t>contraditório;</a:t>
            </a:r>
            <a:endParaRPr lang="pt-BR" dirty="0" smtClean="0"/>
          </a:p>
          <a:p>
            <a:pPr lvl="0" algn="just">
              <a:buFont typeface="Wingdings" pitchFamily="2" charset="2"/>
              <a:buChar char="Ø"/>
            </a:pPr>
            <a:r>
              <a:rPr lang="pt-BR" dirty="0" smtClean="0"/>
              <a:t>Domínio ideológico a partir da padronização dos </a:t>
            </a:r>
            <a:r>
              <a:rPr lang="pt-BR" dirty="0" smtClean="0"/>
              <a:t>conteúdos.</a:t>
            </a:r>
            <a:endParaRPr lang="pt-BR" dirty="0"/>
          </a:p>
          <a:p>
            <a:pPr marL="0" indent="0">
              <a:buNone/>
            </a:pPr>
            <a:endParaRPr lang="pt-BR" dirty="0"/>
          </a:p>
          <a:p>
            <a:endParaRPr lang="pt-BR" dirty="0"/>
          </a:p>
        </p:txBody>
      </p:sp>
    </p:spTree>
    <p:extLst>
      <p:ext uri="{BB962C8B-B14F-4D97-AF65-F5344CB8AC3E}">
        <p14:creationId xmlns:p14="http://schemas.microsoft.com/office/powerpoint/2010/main" val="13407959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461807"/>
          </a:xfrm>
        </p:spPr>
        <p:txBody>
          <a:bodyPr>
            <a:normAutofit fontScale="90000"/>
          </a:bodyPr>
          <a:lstStyle/>
          <a:p>
            <a:endParaRPr lang="pt-BR" dirty="0"/>
          </a:p>
        </p:txBody>
      </p:sp>
      <p:sp>
        <p:nvSpPr>
          <p:cNvPr id="3" name="Espaço Reservado para Conteúdo 2"/>
          <p:cNvSpPr>
            <a:spLocks noGrp="1"/>
          </p:cNvSpPr>
          <p:nvPr>
            <p:ph idx="1"/>
          </p:nvPr>
        </p:nvSpPr>
        <p:spPr>
          <a:xfrm>
            <a:off x="333955" y="1510748"/>
            <a:ext cx="11441927" cy="4890052"/>
          </a:xfrm>
        </p:spPr>
        <p:txBody>
          <a:bodyPr/>
          <a:lstStyle/>
          <a:p>
            <a:pPr marL="0" indent="0" algn="just">
              <a:buNone/>
            </a:pPr>
            <a:r>
              <a:rPr lang="pt-BR" b="1" u="sng" dirty="0" smtClean="0"/>
              <a:t>4) Acesso e Permanência de estudantes:</a:t>
            </a:r>
          </a:p>
          <a:p>
            <a:pPr algn="just">
              <a:buFont typeface="Wingdings" pitchFamily="2" charset="2"/>
              <a:buChar char="Ø"/>
            </a:pPr>
            <a:r>
              <a:rPr lang="pt-BR" dirty="0" smtClean="0"/>
              <a:t>INVISIBILIDADE de negros e negras, quilombolas, indígenas, </a:t>
            </a:r>
            <a:r>
              <a:rPr lang="pt-BR" dirty="0" smtClean="0"/>
              <a:t>mulheres </a:t>
            </a:r>
            <a:r>
              <a:rPr lang="pt-BR" dirty="0" smtClean="0"/>
              <a:t>e </a:t>
            </a:r>
            <a:r>
              <a:rPr lang="pt-BR" dirty="0" err="1" smtClean="0"/>
              <a:t>LGBTTi</a:t>
            </a:r>
            <a:r>
              <a:rPr lang="pt-BR" dirty="0" smtClean="0"/>
              <a:t>;</a:t>
            </a:r>
            <a:endParaRPr lang="pt-BR" dirty="0" smtClean="0"/>
          </a:p>
          <a:p>
            <a:pPr algn="just">
              <a:buFont typeface="Wingdings" pitchFamily="2" charset="2"/>
              <a:buChar char="Ø"/>
            </a:pPr>
            <a:r>
              <a:rPr lang="pt-BR" dirty="0" smtClean="0"/>
              <a:t>Redução no investimento da assistência </a:t>
            </a:r>
            <a:r>
              <a:rPr lang="pt-BR" dirty="0" smtClean="0"/>
              <a:t>estudantil;</a:t>
            </a:r>
            <a:endParaRPr lang="pt-BR" dirty="0" smtClean="0"/>
          </a:p>
          <a:p>
            <a:pPr algn="just">
              <a:buFont typeface="Wingdings" pitchFamily="2" charset="2"/>
              <a:buChar char="Ø"/>
            </a:pPr>
            <a:r>
              <a:rPr lang="pt-BR" dirty="0" smtClean="0"/>
              <a:t>Condicionamento de acesso </a:t>
            </a:r>
            <a:r>
              <a:rPr lang="pt-BR" dirty="0" smtClean="0"/>
              <a:t>à </a:t>
            </a:r>
            <a:r>
              <a:rPr lang="pt-BR" dirty="0" smtClean="0"/>
              <a:t>bolsas a partir do mérito – </a:t>
            </a:r>
            <a:r>
              <a:rPr lang="pt-BR" dirty="0" err="1" smtClean="0"/>
              <a:t>ranqueamento</a:t>
            </a:r>
            <a:r>
              <a:rPr lang="pt-BR" dirty="0" smtClean="0"/>
              <a:t> dos </a:t>
            </a:r>
            <a:r>
              <a:rPr lang="pt-BR" dirty="0" smtClean="0"/>
              <a:t>alunos;</a:t>
            </a:r>
            <a:endParaRPr lang="pt-BR" dirty="0" smtClean="0"/>
          </a:p>
          <a:p>
            <a:pPr algn="just">
              <a:buFont typeface="Wingdings" pitchFamily="2" charset="2"/>
              <a:buChar char="Ø"/>
            </a:pPr>
            <a:r>
              <a:rPr lang="pt-BR" dirty="0" smtClean="0"/>
              <a:t>Redução de bolsas na graduação e </a:t>
            </a:r>
            <a:r>
              <a:rPr lang="pt-BR" dirty="0" smtClean="0"/>
              <a:t>pós-graduação;</a:t>
            </a:r>
            <a:endParaRPr lang="pt-BR" dirty="0" smtClean="0"/>
          </a:p>
          <a:p>
            <a:pPr algn="just">
              <a:buFont typeface="Wingdings" pitchFamily="2" charset="2"/>
              <a:buChar char="Ø"/>
            </a:pPr>
            <a:r>
              <a:rPr lang="pt-BR" dirty="0" smtClean="0"/>
              <a:t>Organizações Sociais </a:t>
            </a:r>
            <a:r>
              <a:rPr lang="pt-BR" dirty="0"/>
              <a:t>devem “promover ações de empregabilidade para os alunos das instituições</a:t>
            </a:r>
            <a:r>
              <a:rPr lang="pt-BR" dirty="0" smtClean="0"/>
              <a:t>” (Art. </a:t>
            </a:r>
            <a:r>
              <a:rPr lang="pt-BR" dirty="0"/>
              <a:t>14 inciso </a:t>
            </a:r>
            <a:r>
              <a:rPr lang="pt-BR" dirty="0" smtClean="0"/>
              <a:t>VII).</a:t>
            </a:r>
            <a:endParaRPr lang="pt-BR" dirty="0" smtClean="0"/>
          </a:p>
          <a:p>
            <a:pPr>
              <a:buFont typeface="Wingdings" pitchFamily="2" charset="2"/>
              <a:buChar char="Ø"/>
            </a:pPr>
            <a:endParaRPr lang="pt-BR" dirty="0"/>
          </a:p>
        </p:txBody>
      </p:sp>
    </p:spTree>
    <p:extLst>
      <p:ext uri="{BB962C8B-B14F-4D97-AF65-F5344CB8AC3E}">
        <p14:creationId xmlns:p14="http://schemas.microsoft.com/office/powerpoint/2010/main" val="2543963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732151"/>
          </a:xfrm>
        </p:spPr>
        <p:txBody>
          <a:bodyPr/>
          <a:lstStyle/>
          <a:p>
            <a:endParaRPr lang="pt-BR" dirty="0"/>
          </a:p>
        </p:txBody>
      </p:sp>
      <p:sp>
        <p:nvSpPr>
          <p:cNvPr id="3" name="Espaço Reservado para Conteúdo 2"/>
          <p:cNvSpPr>
            <a:spLocks noGrp="1"/>
          </p:cNvSpPr>
          <p:nvPr>
            <p:ph idx="1"/>
          </p:nvPr>
        </p:nvSpPr>
        <p:spPr>
          <a:xfrm>
            <a:off x="445273" y="1494845"/>
            <a:ext cx="11346511" cy="4874150"/>
          </a:xfrm>
        </p:spPr>
        <p:txBody>
          <a:bodyPr/>
          <a:lstStyle/>
          <a:p>
            <a:pPr algn="just"/>
            <a:r>
              <a:rPr lang="pt-BR" dirty="0" smtClean="0"/>
              <a:t>Conse</a:t>
            </a:r>
            <a:r>
              <a:rPr lang="pt-BR" dirty="0"/>
              <a:t>q</a:t>
            </a:r>
            <a:r>
              <a:rPr lang="pt-BR" dirty="0" smtClean="0"/>
              <a:t>uências </a:t>
            </a:r>
            <a:r>
              <a:rPr lang="pt-BR" dirty="0"/>
              <a:t>dessa política de acesso e permanência:</a:t>
            </a:r>
          </a:p>
          <a:p>
            <a:pPr algn="just">
              <a:buFont typeface="Wingdings" pitchFamily="2" charset="2"/>
              <a:buChar char="Ø"/>
            </a:pPr>
            <a:r>
              <a:rPr lang="pt-BR" dirty="0"/>
              <a:t>Uma Universidade que novamente buscará a invisibilidade e tentará,  novamente,  contar a história dos colonizadores, dos brancos, dos homens e </a:t>
            </a:r>
            <a:r>
              <a:rPr lang="pt-BR" dirty="0" smtClean="0"/>
              <a:t>heterossexuais;</a:t>
            </a:r>
            <a:endParaRPr lang="pt-BR" dirty="0" smtClean="0"/>
          </a:p>
          <a:p>
            <a:pPr algn="just">
              <a:buFont typeface="Wingdings" pitchFamily="2" charset="2"/>
              <a:buChar char="Ø"/>
            </a:pPr>
            <a:r>
              <a:rPr lang="pt-BR" dirty="0" smtClean="0"/>
              <a:t>Acesso </a:t>
            </a:r>
            <a:r>
              <a:rPr lang="pt-BR" dirty="0" smtClean="0"/>
              <a:t>à </a:t>
            </a:r>
            <a:r>
              <a:rPr lang="pt-BR" dirty="0" smtClean="0"/>
              <a:t>bolsas em troca de serviços e/ou por </a:t>
            </a:r>
            <a:r>
              <a:rPr lang="pt-BR" dirty="0" smtClean="0"/>
              <a:t>mérito;</a:t>
            </a:r>
            <a:endParaRPr lang="pt-BR" dirty="0" smtClean="0"/>
          </a:p>
          <a:p>
            <a:pPr algn="just">
              <a:buFont typeface="Wingdings" pitchFamily="2" charset="2"/>
              <a:buChar char="Ø"/>
            </a:pPr>
            <a:r>
              <a:rPr lang="pt-BR" dirty="0" smtClean="0"/>
              <a:t>Competição entre os </a:t>
            </a:r>
            <a:r>
              <a:rPr lang="pt-BR" dirty="0" smtClean="0"/>
              <a:t>alunos;</a:t>
            </a:r>
            <a:endParaRPr lang="pt-BR" dirty="0" smtClean="0"/>
          </a:p>
          <a:p>
            <a:pPr algn="just">
              <a:buFont typeface="Wingdings" pitchFamily="2" charset="2"/>
              <a:buChar char="Ø"/>
            </a:pPr>
            <a:r>
              <a:rPr lang="pt-BR" dirty="0" smtClean="0"/>
              <a:t>Adoecimento </a:t>
            </a:r>
            <a:r>
              <a:rPr lang="pt-BR" dirty="0" smtClean="0"/>
              <a:t>discente.</a:t>
            </a:r>
            <a:endParaRPr lang="pt-BR" dirty="0" smtClean="0"/>
          </a:p>
          <a:p>
            <a:pPr>
              <a:buFont typeface="Wingdings" pitchFamily="2" charset="2"/>
              <a:buChar char="Ø"/>
            </a:pPr>
            <a:endParaRPr lang="pt-BR" dirty="0"/>
          </a:p>
          <a:p>
            <a:endParaRPr lang="pt-BR" dirty="0"/>
          </a:p>
        </p:txBody>
      </p:sp>
    </p:spTree>
    <p:extLst>
      <p:ext uri="{BB962C8B-B14F-4D97-AF65-F5344CB8AC3E}">
        <p14:creationId xmlns:p14="http://schemas.microsoft.com/office/powerpoint/2010/main" val="198944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827567"/>
          </a:xfrm>
        </p:spPr>
        <p:txBody>
          <a:bodyPr/>
          <a:lstStyle/>
          <a:p>
            <a:pPr algn="ctr"/>
            <a:r>
              <a:rPr lang="pt-BR" b="1" dirty="0" smtClean="0"/>
              <a:t>MITOS E VERDADES:</a:t>
            </a:r>
            <a:endParaRPr lang="pt-BR" b="1" dirty="0"/>
          </a:p>
        </p:txBody>
      </p:sp>
      <p:sp>
        <p:nvSpPr>
          <p:cNvPr id="3" name="Espaço Reservado para Conteúdo 2"/>
          <p:cNvSpPr>
            <a:spLocks noGrp="1"/>
          </p:cNvSpPr>
          <p:nvPr>
            <p:ph idx="1"/>
          </p:nvPr>
        </p:nvSpPr>
        <p:spPr>
          <a:xfrm>
            <a:off x="508884" y="1526651"/>
            <a:ext cx="11131826" cy="4674166"/>
          </a:xfrm>
        </p:spPr>
        <p:txBody>
          <a:bodyPr/>
          <a:lstStyle/>
          <a:p>
            <a:pPr algn="just">
              <a:buFont typeface="Wingdings" pitchFamily="2" charset="2"/>
              <a:buChar char="Ø"/>
            </a:pPr>
            <a:r>
              <a:rPr lang="pt-BR" dirty="0" smtClean="0"/>
              <a:t>A tradição do empresariado brasileiro no investimento na pesquisa e </a:t>
            </a:r>
            <a:r>
              <a:rPr lang="pt-BR" dirty="0" smtClean="0"/>
              <a:t>desenvolvimento;</a:t>
            </a:r>
            <a:endParaRPr lang="pt-BR" dirty="0" smtClean="0"/>
          </a:p>
          <a:p>
            <a:pPr algn="just">
              <a:buFont typeface="Wingdings" pitchFamily="2" charset="2"/>
              <a:buChar char="Ø"/>
            </a:pPr>
            <a:r>
              <a:rPr lang="pt-BR" dirty="0" smtClean="0"/>
              <a:t>Investimento x captação de </a:t>
            </a:r>
            <a:r>
              <a:rPr lang="pt-BR" dirty="0" smtClean="0"/>
              <a:t>recursos;</a:t>
            </a:r>
            <a:endParaRPr lang="pt-BR" dirty="0" smtClean="0"/>
          </a:p>
          <a:p>
            <a:pPr algn="just">
              <a:buFont typeface="Wingdings" pitchFamily="2" charset="2"/>
              <a:buChar char="Ø"/>
            </a:pPr>
            <a:r>
              <a:rPr lang="pt-BR" dirty="0" smtClean="0"/>
              <a:t>FUTURE-SE </a:t>
            </a:r>
            <a:r>
              <a:rPr lang="pt-BR" dirty="0" smtClean="0"/>
              <a:t>será um </a:t>
            </a:r>
            <a:r>
              <a:rPr lang="pt-BR" dirty="0" smtClean="0"/>
              <a:t>passo para a cobrança de </a:t>
            </a:r>
            <a:r>
              <a:rPr lang="pt-BR" dirty="0" smtClean="0"/>
              <a:t>mensalidades.</a:t>
            </a:r>
            <a:endParaRPr lang="pt-BR" dirty="0" smtClean="0"/>
          </a:p>
          <a:p>
            <a:pPr marL="0" indent="0">
              <a:buNone/>
            </a:pPr>
            <a:endParaRPr lang="pt-BR" dirty="0"/>
          </a:p>
        </p:txBody>
      </p:sp>
    </p:spTree>
    <p:extLst>
      <p:ext uri="{BB962C8B-B14F-4D97-AF65-F5344CB8AC3E}">
        <p14:creationId xmlns:p14="http://schemas.microsoft.com/office/powerpoint/2010/main" val="1481235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397" y="365130"/>
            <a:ext cx="10765403" cy="724200"/>
          </a:xfrm>
        </p:spPr>
        <p:txBody>
          <a:bodyPr/>
          <a:lstStyle/>
          <a:p>
            <a:pPr algn="ctr"/>
            <a:r>
              <a:rPr lang="pt-BR" b="1" dirty="0" smtClean="0"/>
              <a:t>TRADIÇÃO DA BURGUESIA BRASILEIRA:</a:t>
            </a:r>
            <a:endParaRPr lang="pt-BR" b="1" dirty="0"/>
          </a:p>
        </p:txBody>
      </p:sp>
      <p:sp>
        <p:nvSpPr>
          <p:cNvPr id="3" name="Espaço Reservado para Conteúdo 2"/>
          <p:cNvSpPr>
            <a:spLocks noGrp="1"/>
          </p:cNvSpPr>
          <p:nvPr>
            <p:ph idx="1"/>
          </p:nvPr>
        </p:nvSpPr>
        <p:spPr>
          <a:xfrm>
            <a:off x="318052" y="1494845"/>
            <a:ext cx="11457830" cy="4945712"/>
          </a:xfrm>
        </p:spPr>
        <p:txBody>
          <a:bodyPr>
            <a:normAutofit fontScale="92500"/>
          </a:bodyPr>
          <a:lstStyle/>
          <a:p>
            <a:pPr algn="just"/>
            <a:r>
              <a:rPr lang="pt-BR" dirty="0"/>
              <a:t>Florestan Fernandes (1975) considera que o padrão compósito de </a:t>
            </a:r>
            <a:r>
              <a:rPr lang="pt-BR" dirty="0" smtClean="0"/>
              <a:t>hegemonia burguesa </a:t>
            </a:r>
            <a:r>
              <a:rPr lang="pt-BR" dirty="0"/>
              <a:t>instaurado no Brasil fez com que a conservadora burguesia brasileira tivesse dificuldades, ao longo da nossa história, em garantir até mesmo as reformas educacionais exigidas pelo próprio capitalismo</a:t>
            </a:r>
            <a:r>
              <a:rPr lang="pt-BR" dirty="0" smtClean="0"/>
              <a:t>. </a:t>
            </a:r>
            <a:r>
              <a:rPr lang="pt-BR" dirty="0"/>
              <a:t>Este padrão de dominação é </a:t>
            </a:r>
            <a:r>
              <a:rPr lang="pt-BR" dirty="0" smtClean="0"/>
              <a:t>caracterizado pela subordinação ao capital internacional e </a:t>
            </a:r>
            <a:r>
              <a:rPr lang="pt-BR" dirty="0"/>
              <a:t>pela associação entre os interesses das oligarquias agrárias, dos setores intermediários em formação e a submissão à burguesia internacional. </a:t>
            </a:r>
            <a:endParaRPr lang="pt-BR" dirty="0" smtClean="0"/>
          </a:p>
          <a:p>
            <a:pPr algn="just"/>
            <a:r>
              <a:rPr lang="pt-BR" dirty="0" smtClean="0"/>
              <a:t>“</a:t>
            </a:r>
            <a:r>
              <a:rPr lang="pt-BR" dirty="0"/>
              <a:t>Por isso tal padrão de hegemonia burguesa anima uma racionalidade extremamente conservadora, na qual prevalece o intento de proteger a ordem, a propriedade individual, a iniciativa privada, a livre empresa e a associação dependente, vistas como fins instrumentais para a perpetuação do </a:t>
            </a:r>
            <a:r>
              <a:rPr lang="pt-BR" dirty="0" err="1"/>
              <a:t>superprivilegiamento</a:t>
            </a:r>
            <a:r>
              <a:rPr lang="pt-BR" dirty="0"/>
              <a:t> econômico, sociocultural e político</a:t>
            </a:r>
            <a:r>
              <a:rPr lang="pt-BR" dirty="0" smtClean="0"/>
              <a:t>” (Fernandes, 1975 </a:t>
            </a:r>
            <a:r>
              <a:rPr lang="pt-BR" dirty="0" smtClean="0"/>
              <a:t>p. </a:t>
            </a:r>
            <a:r>
              <a:rPr lang="pt-BR" dirty="0" smtClean="0"/>
              <a:t>108</a:t>
            </a:r>
            <a:r>
              <a:rPr lang="pt-BR" dirty="0" smtClean="0"/>
              <a:t>).</a:t>
            </a:r>
            <a:endParaRPr lang="pt-BR" dirty="0"/>
          </a:p>
        </p:txBody>
      </p:sp>
    </p:spTree>
    <p:extLst>
      <p:ext uri="{BB962C8B-B14F-4D97-AF65-F5344CB8AC3E}">
        <p14:creationId xmlns:p14="http://schemas.microsoft.com/office/powerpoint/2010/main" val="1564422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734" y="166977"/>
            <a:ext cx="10432112" cy="890546"/>
          </a:xfrm>
        </p:spPr>
        <p:txBody>
          <a:bodyPr>
            <a:noAutofit/>
          </a:bodyPr>
          <a:lstStyle/>
          <a:p>
            <a:pPr algn="ctr"/>
            <a:r>
              <a:rPr lang="pt-BR" sz="4000" b="1" dirty="0" smtClean="0"/>
              <a:t>AS BASES DA INDUSTRIALIZAÇÃO E DA ECONOMIA BRASILEIRA:</a:t>
            </a:r>
            <a:endParaRPr lang="pt-BR" sz="4000" b="1" dirty="0"/>
          </a:p>
        </p:txBody>
      </p:sp>
      <p:sp>
        <p:nvSpPr>
          <p:cNvPr id="3" name="Espaço Reservado para Conteúdo 2"/>
          <p:cNvSpPr>
            <a:spLocks noGrp="1"/>
          </p:cNvSpPr>
          <p:nvPr>
            <p:ph idx="1"/>
          </p:nvPr>
        </p:nvSpPr>
        <p:spPr>
          <a:xfrm>
            <a:off x="262393" y="1431233"/>
            <a:ext cx="11608904" cy="5104739"/>
          </a:xfrm>
        </p:spPr>
        <p:txBody>
          <a:bodyPr>
            <a:normAutofit fontScale="92500" lnSpcReduction="20000"/>
          </a:bodyPr>
          <a:lstStyle/>
          <a:p>
            <a:pPr algn="just">
              <a:buFont typeface="Wingdings" pitchFamily="2" charset="2"/>
              <a:buChar char="Ø"/>
            </a:pPr>
            <a:r>
              <a:rPr lang="pt-BR" dirty="0"/>
              <a:t>A industrialização dos países dependentes não foi um processo autônomo, mas controlado quase exclusivamente pelos grandes conglomerados econômicos </a:t>
            </a:r>
            <a:r>
              <a:rPr lang="pt-BR" dirty="0" smtClean="0"/>
              <a:t>estrangeiros;</a:t>
            </a:r>
            <a:endParaRPr lang="pt-BR" dirty="0" smtClean="0"/>
          </a:p>
          <a:p>
            <a:pPr algn="just">
              <a:buFont typeface="Wingdings" pitchFamily="2" charset="2"/>
              <a:buChar char="Ø"/>
            </a:pPr>
            <a:r>
              <a:rPr lang="pt-BR" dirty="0" smtClean="0"/>
              <a:t>O Brasil se caracteriza como produtor de </a:t>
            </a:r>
            <a:r>
              <a:rPr lang="pt-BR" i="1" dirty="0" smtClean="0"/>
              <a:t>commodities</a:t>
            </a:r>
            <a:r>
              <a:rPr lang="pt-BR" dirty="0" smtClean="0"/>
              <a:t>, ou seja, produtos primários que não requerem grande investimento em desenvolvimento e </a:t>
            </a:r>
            <a:r>
              <a:rPr lang="pt-BR" dirty="0" smtClean="0"/>
              <a:t>tecnologia;</a:t>
            </a:r>
            <a:endParaRPr lang="pt-BR" dirty="0" smtClean="0"/>
          </a:p>
          <a:p>
            <a:pPr algn="just">
              <a:buFont typeface="Wingdings" pitchFamily="2" charset="2"/>
              <a:buChar char="Ø"/>
            </a:pPr>
            <a:r>
              <a:rPr lang="pt-BR" dirty="0" smtClean="0"/>
              <a:t>Baixa industrialização brasileira, como opção  dos governos nacionais de inserção subordinada na era dos oligopólios e das negociatas das economias </a:t>
            </a:r>
            <a:r>
              <a:rPr lang="pt-BR" dirty="0" smtClean="0"/>
              <a:t>transnacionais;</a:t>
            </a:r>
            <a:endParaRPr lang="pt-BR" dirty="0" smtClean="0"/>
          </a:p>
          <a:p>
            <a:pPr marL="285750" indent="-285750" algn="just"/>
            <a:r>
              <a:rPr lang="pt-BR" dirty="0"/>
              <a:t>Dentro desta divisão internacional do trabalho, a América Latina cumpriu, assim como todos os países dependentes da África e da Ásia, um papel subordinado de produção de mercadorias primárias (agrícolas, pecuárias e/ou minerais</a:t>
            </a:r>
            <a:r>
              <a:rPr lang="pt-BR" dirty="0" smtClean="0"/>
              <a:t>); </a:t>
            </a:r>
            <a:endParaRPr lang="pt-BR" dirty="0"/>
          </a:p>
          <a:p>
            <a:pPr marL="285750" indent="-285750" algn="just"/>
            <a:r>
              <a:rPr lang="pt-BR" dirty="0"/>
              <a:t>Dependência econômica reside precisamente na dependência técnico-científica que marca, ainda hoje, vários países periféricos e </a:t>
            </a:r>
            <a:r>
              <a:rPr lang="pt-BR" dirty="0" smtClean="0"/>
              <a:t>semiperiféricos.</a:t>
            </a:r>
            <a:endParaRPr lang="pt-BR" dirty="0"/>
          </a:p>
          <a:p>
            <a:pPr marL="285750" indent="-285750" algn="just"/>
            <a:r>
              <a:rPr lang="pt-BR" dirty="0" smtClean="0"/>
              <a:t>As </a:t>
            </a:r>
            <a:r>
              <a:rPr lang="pt-BR" dirty="0"/>
              <a:t>empresas situadas nos países centrais investiram pesadamente na criação de departamentos próprios de Pesquisa e Desenvolvimento (P&amp;D), para o que contaram sempre com o suporte </a:t>
            </a:r>
            <a:r>
              <a:rPr lang="pt-BR" dirty="0" smtClean="0"/>
              <a:t>estatal.</a:t>
            </a:r>
            <a:endParaRPr lang="pt-BR" dirty="0"/>
          </a:p>
          <a:p>
            <a:pPr algn="just">
              <a:buFont typeface="Wingdings" pitchFamily="2" charset="2"/>
              <a:buChar char="Ø"/>
            </a:pPr>
            <a:endParaRPr lang="pt-BR" dirty="0" smtClean="0"/>
          </a:p>
          <a:p>
            <a:pPr>
              <a:buFont typeface="Wingdings" pitchFamily="2" charset="2"/>
              <a:buChar char="Ø"/>
            </a:pPr>
            <a:endParaRPr lang="pt-BR" dirty="0"/>
          </a:p>
        </p:txBody>
      </p:sp>
    </p:spTree>
    <p:extLst>
      <p:ext uri="{BB962C8B-B14F-4D97-AF65-F5344CB8AC3E}">
        <p14:creationId xmlns:p14="http://schemas.microsoft.com/office/powerpoint/2010/main" val="37276846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5416"/>
            <a:ext cx="10515600" cy="1168842"/>
          </a:xfrm>
        </p:spPr>
        <p:txBody>
          <a:bodyPr>
            <a:normAutofit fontScale="90000"/>
          </a:bodyPr>
          <a:lstStyle/>
          <a:p>
            <a:pPr algn="ctr"/>
            <a:r>
              <a:rPr lang="pt-BR" b="1" dirty="0" smtClean="0"/>
              <a:t>INVESTIMENTO EM PESQUISA E DESENVOLVIMENTO (</a:t>
            </a:r>
            <a:r>
              <a:rPr lang="pt-BR" b="1" dirty="0" smtClean="0"/>
              <a:t>P&amp;D) </a:t>
            </a:r>
            <a:endParaRPr lang="pt-BR" b="1" dirty="0"/>
          </a:p>
        </p:txBody>
      </p:sp>
      <p:sp>
        <p:nvSpPr>
          <p:cNvPr id="3" name="Espaço Reservado para Conteúdo 2"/>
          <p:cNvSpPr>
            <a:spLocks noGrp="1"/>
          </p:cNvSpPr>
          <p:nvPr>
            <p:ph idx="1"/>
          </p:nvPr>
        </p:nvSpPr>
        <p:spPr>
          <a:xfrm>
            <a:off x="341905" y="1431235"/>
            <a:ext cx="11346511" cy="5001370"/>
          </a:xfrm>
        </p:spPr>
        <p:txBody>
          <a:bodyPr>
            <a:normAutofit fontScale="92500" lnSpcReduction="20000"/>
          </a:bodyPr>
          <a:lstStyle/>
          <a:p>
            <a:pPr marL="0" indent="0" algn="just">
              <a:buNone/>
            </a:pPr>
            <a:r>
              <a:rPr lang="pt-BR" dirty="0"/>
              <a:t>Nos países dependentes, os investimentos das empresas em P&amp;D e tecnologias aplicadas à produção </a:t>
            </a:r>
            <a:r>
              <a:rPr lang="pt-BR" dirty="0" smtClean="0"/>
              <a:t>eram </a:t>
            </a:r>
            <a:r>
              <a:rPr lang="pt-BR" dirty="0"/>
              <a:t>e continuam </a:t>
            </a:r>
            <a:r>
              <a:rPr lang="pt-BR" dirty="0" smtClean="0"/>
              <a:t>sendo, </a:t>
            </a:r>
            <a:r>
              <a:rPr lang="pt-BR" dirty="0"/>
              <a:t>atualmente, muito baixos por quatro condicionantes históricos: </a:t>
            </a:r>
          </a:p>
          <a:p>
            <a:pPr marL="342900" indent="-342900" algn="just">
              <a:buAutoNum type="arabicPeriod"/>
            </a:pPr>
            <a:r>
              <a:rPr lang="pt-BR" dirty="0" smtClean="0"/>
              <a:t>O </a:t>
            </a:r>
            <a:r>
              <a:rPr lang="pt-BR" dirty="0"/>
              <a:t>setor mais importante da economia é o de bens primários que não requerem tecnologias avançadas para sua produção; </a:t>
            </a:r>
          </a:p>
          <a:p>
            <a:pPr marL="342900" indent="-342900" algn="just">
              <a:buAutoNum type="arabicPeriod"/>
            </a:pPr>
            <a:r>
              <a:rPr lang="pt-BR" dirty="0" smtClean="0"/>
              <a:t>A </a:t>
            </a:r>
            <a:r>
              <a:rPr lang="pt-BR" dirty="0"/>
              <a:t>formação do capitalismo nesses países e sua evolução até os nossos dias, com poucas exceções, basearam-se na exploração intensiva e extensiva de recursos naturais disponíveis; </a:t>
            </a:r>
          </a:p>
          <a:p>
            <a:pPr marL="342900" indent="-342900" algn="just">
              <a:buAutoNum type="arabicPeriod"/>
            </a:pPr>
            <a:r>
              <a:rPr lang="pt-BR" dirty="0" smtClean="0"/>
              <a:t>Nesses países, </a:t>
            </a:r>
            <a:r>
              <a:rPr lang="pt-BR" dirty="0"/>
              <a:t>há sempre uma quantidade muito grande da força de trabalho disponível descartada do mercado formal de trabalho, que pressiona para baixo os níveis salariais;</a:t>
            </a:r>
          </a:p>
          <a:p>
            <a:pPr marL="342900" indent="-342900" algn="just">
              <a:buAutoNum type="arabicPeriod"/>
            </a:pPr>
            <a:r>
              <a:rPr lang="pt-BR" dirty="0" smtClean="0"/>
              <a:t>Nessas condições, </a:t>
            </a:r>
            <a:r>
              <a:rPr lang="pt-BR" dirty="0"/>
              <a:t>as demandas por aumentos de produtividade no mercado mundial e a perda de valor por via das trocas desiguais são compensadas pela </a:t>
            </a:r>
            <a:r>
              <a:rPr lang="pt-BR" dirty="0" err="1"/>
              <a:t>superexploração</a:t>
            </a:r>
            <a:r>
              <a:rPr lang="pt-BR" dirty="0"/>
              <a:t> da força de trabalho e não por investimentos massivos em P&amp;D. </a:t>
            </a:r>
          </a:p>
          <a:p>
            <a:endParaRPr lang="pt-BR" dirty="0"/>
          </a:p>
        </p:txBody>
      </p:sp>
    </p:spTree>
    <p:extLst>
      <p:ext uri="{BB962C8B-B14F-4D97-AF65-F5344CB8AC3E}">
        <p14:creationId xmlns:p14="http://schemas.microsoft.com/office/powerpoint/2010/main" val="2901140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784" y="87465"/>
            <a:ext cx="10734260" cy="1121134"/>
          </a:xfrm>
        </p:spPr>
        <p:txBody>
          <a:bodyPr>
            <a:noAutofit/>
          </a:bodyPr>
          <a:lstStyle/>
          <a:p>
            <a:pPr algn="ctr"/>
            <a:r>
              <a:rPr lang="pt-BR" b="1" dirty="0" smtClean="0"/>
              <a:t>AS EXIGÊNCIAS DA CRISE ESTRUTURAL DO CAPITAL:</a:t>
            </a:r>
            <a:endParaRPr lang="pt-BR" b="1" dirty="0"/>
          </a:p>
        </p:txBody>
      </p:sp>
      <p:sp>
        <p:nvSpPr>
          <p:cNvPr id="3" name="Espaço Reservado para Conteúdo 2"/>
          <p:cNvSpPr>
            <a:spLocks noGrp="1"/>
          </p:cNvSpPr>
          <p:nvPr>
            <p:ph idx="1"/>
          </p:nvPr>
        </p:nvSpPr>
        <p:spPr>
          <a:xfrm>
            <a:off x="492981" y="1825624"/>
            <a:ext cx="11155680" cy="4487711"/>
          </a:xfrm>
        </p:spPr>
        <p:txBody>
          <a:bodyPr/>
          <a:lstStyle/>
          <a:p>
            <a:pPr marL="0" indent="0">
              <a:buNone/>
            </a:pPr>
            <a:r>
              <a:rPr lang="pt-BR" dirty="0" smtClean="0"/>
              <a:t>Reconfiguração dos Estados Nacionais para implementação do projeto neoliberal com:</a:t>
            </a:r>
          </a:p>
          <a:p>
            <a:pPr>
              <a:buFont typeface="Wingdings" pitchFamily="2" charset="2"/>
              <a:buChar char="Ø"/>
            </a:pPr>
            <a:r>
              <a:rPr lang="pt-BR" dirty="0" smtClean="0"/>
              <a:t>Desoneração </a:t>
            </a:r>
            <a:r>
              <a:rPr lang="pt-BR" dirty="0"/>
              <a:t>do </a:t>
            </a:r>
            <a:r>
              <a:rPr lang="pt-BR" dirty="0" smtClean="0"/>
              <a:t>Estado;</a:t>
            </a:r>
            <a:endParaRPr lang="pt-BR" dirty="0" smtClean="0"/>
          </a:p>
          <a:p>
            <a:pPr>
              <a:buFont typeface="Wingdings" pitchFamily="2" charset="2"/>
              <a:buChar char="Ø"/>
            </a:pPr>
            <a:r>
              <a:rPr lang="pt-BR" dirty="0" smtClean="0"/>
              <a:t>Mercantilização </a:t>
            </a:r>
            <a:r>
              <a:rPr lang="pt-BR" dirty="0"/>
              <a:t>das políticas </a:t>
            </a:r>
            <a:r>
              <a:rPr lang="pt-BR" dirty="0" smtClean="0"/>
              <a:t>públicas; </a:t>
            </a:r>
            <a:endParaRPr lang="pt-BR" dirty="0" smtClean="0"/>
          </a:p>
          <a:p>
            <a:pPr>
              <a:buFont typeface="Wingdings" pitchFamily="2" charset="2"/>
              <a:buChar char="Ø"/>
            </a:pPr>
            <a:r>
              <a:rPr lang="pt-BR" dirty="0" smtClean="0"/>
              <a:t>Apropriação privada do fundo </a:t>
            </a:r>
            <a:r>
              <a:rPr lang="pt-BR" dirty="0" smtClean="0"/>
              <a:t>público;</a:t>
            </a:r>
            <a:endParaRPr lang="pt-BR" dirty="0" smtClean="0"/>
          </a:p>
          <a:p>
            <a:pPr>
              <a:buFont typeface="Wingdings" pitchFamily="2" charset="2"/>
              <a:buChar char="Ø"/>
            </a:pPr>
            <a:r>
              <a:rPr lang="pt-BR" dirty="0" smtClean="0"/>
              <a:t>Reestruturação produtiva – reconfiguração do mundo do </a:t>
            </a:r>
            <a:r>
              <a:rPr lang="pt-BR" dirty="0" smtClean="0"/>
              <a:t>trabalho;</a:t>
            </a:r>
            <a:endParaRPr lang="pt-BR" dirty="0" smtClean="0"/>
          </a:p>
          <a:p>
            <a:pPr>
              <a:buFont typeface="Wingdings" pitchFamily="2" charset="2"/>
              <a:buChar char="Ø"/>
            </a:pPr>
            <a:r>
              <a:rPr lang="pt-BR" dirty="0" smtClean="0"/>
              <a:t>Recrudescimento </a:t>
            </a:r>
            <a:r>
              <a:rPr lang="pt-BR" dirty="0"/>
              <a:t>do </a:t>
            </a:r>
            <a:r>
              <a:rPr lang="pt-BR" dirty="0" smtClean="0"/>
              <a:t>conservadorismo.</a:t>
            </a:r>
            <a:endParaRPr lang="pt-BR" dirty="0"/>
          </a:p>
        </p:txBody>
      </p:sp>
    </p:spTree>
    <p:extLst>
      <p:ext uri="{BB962C8B-B14F-4D97-AF65-F5344CB8AC3E}">
        <p14:creationId xmlns:p14="http://schemas.microsoft.com/office/powerpoint/2010/main" val="21057087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028" y="-270975"/>
            <a:ext cx="10515600" cy="1325563"/>
          </a:xfrm>
        </p:spPr>
        <p:txBody>
          <a:bodyPr/>
          <a:lstStyle/>
          <a:p>
            <a:endParaRPr lang="pt-BR" dirty="0"/>
          </a:p>
        </p:txBody>
      </p:sp>
      <p:sp>
        <p:nvSpPr>
          <p:cNvPr id="3" name="Espaço Reservado para Conteúdo 2"/>
          <p:cNvSpPr>
            <a:spLocks noGrp="1"/>
          </p:cNvSpPr>
          <p:nvPr>
            <p:ph idx="1"/>
          </p:nvPr>
        </p:nvSpPr>
        <p:spPr>
          <a:xfrm>
            <a:off x="413468" y="1558456"/>
            <a:ext cx="11346511" cy="4882101"/>
          </a:xfrm>
        </p:spPr>
        <p:txBody>
          <a:bodyPr>
            <a:normAutofit fontScale="92500"/>
          </a:bodyPr>
          <a:lstStyle/>
          <a:p>
            <a:pPr marL="342900" indent="-342900" algn="just">
              <a:buFont typeface="+mj-lt"/>
              <a:buAutoNum type="arabicPeriod"/>
            </a:pPr>
            <a:r>
              <a:rPr lang="pt-BR" dirty="0">
                <a:solidFill>
                  <a:prstClr val="black"/>
                </a:solidFill>
              </a:rPr>
              <a:t>Das 1 mil empresas que mais investem em pesquisa e inovação no mundo, somente quatro são brasileiras: Petrobras, Vale, Embraer e </a:t>
            </a:r>
            <a:r>
              <a:rPr lang="pt-BR" dirty="0" smtClean="0">
                <a:solidFill>
                  <a:prstClr val="black"/>
                </a:solidFill>
              </a:rPr>
              <a:t>TOTVS;</a:t>
            </a:r>
            <a:endParaRPr lang="pt-BR" dirty="0">
              <a:solidFill>
                <a:prstClr val="black"/>
              </a:solidFill>
            </a:endParaRPr>
          </a:p>
          <a:p>
            <a:pPr marL="342900" indent="-342900" algn="just">
              <a:buFont typeface="+mj-lt"/>
              <a:buAutoNum type="arabicPeriod"/>
            </a:pPr>
            <a:r>
              <a:rPr lang="pt-BR" dirty="0">
                <a:solidFill>
                  <a:prstClr val="black"/>
                </a:solidFill>
              </a:rPr>
              <a:t>Elas investiram, juntas, R$ 1,212 bilhão no ano passado, valor que representa apenas 7,5% do montante gasto pela </a:t>
            </a:r>
            <a:r>
              <a:rPr lang="pt-BR" dirty="0" err="1">
                <a:solidFill>
                  <a:prstClr val="black"/>
                </a:solidFill>
              </a:rPr>
              <a:t>Amazon</a:t>
            </a:r>
            <a:r>
              <a:rPr lang="pt-BR" dirty="0">
                <a:solidFill>
                  <a:prstClr val="black"/>
                </a:solidFill>
              </a:rPr>
              <a:t>, a líder do ranking global;</a:t>
            </a:r>
          </a:p>
          <a:p>
            <a:pPr marL="342900" indent="-342900" algn="just">
              <a:buFont typeface="+mj-lt"/>
              <a:buAutoNum type="arabicPeriod"/>
            </a:pPr>
            <a:r>
              <a:rPr lang="pt-BR" dirty="0">
                <a:solidFill>
                  <a:prstClr val="black"/>
                </a:solidFill>
              </a:rPr>
              <a:t>O levantamento traz as </a:t>
            </a:r>
            <a:r>
              <a:rPr lang="pt-BR" dirty="0" smtClean="0">
                <a:solidFill>
                  <a:prstClr val="black"/>
                </a:solidFill>
              </a:rPr>
              <a:t>mil </a:t>
            </a:r>
            <a:r>
              <a:rPr lang="pt-BR" dirty="0">
                <a:solidFill>
                  <a:prstClr val="black"/>
                </a:solidFill>
              </a:rPr>
              <a:t>empresas de capital aberto do mundo que mais investiram em pesquisa e inovação no último ano fiscal, encerrado em junho de 2017;</a:t>
            </a:r>
          </a:p>
          <a:p>
            <a:pPr marL="342900" indent="-342900" algn="just">
              <a:buFont typeface="+mj-lt"/>
              <a:buAutoNum type="arabicPeriod"/>
            </a:pPr>
            <a:r>
              <a:rPr lang="pt-BR" dirty="0" smtClean="0">
                <a:solidFill>
                  <a:prstClr val="black"/>
                </a:solidFill>
              </a:rPr>
              <a:t>Elas </a:t>
            </a:r>
            <a:r>
              <a:rPr lang="pt-BR" dirty="0">
                <a:solidFill>
                  <a:prstClr val="black"/>
                </a:solidFill>
              </a:rPr>
              <a:t>representam 40% do investimento global em pesquisa e desenvolvimento (P&amp;D);</a:t>
            </a:r>
          </a:p>
          <a:p>
            <a:pPr marL="342900" indent="-342900" algn="just">
              <a:buFont typeface="+mj-lt"/>
              <a:buAutoNum type="arabicPeriod"/>
            </a:pPr>
            <a:r>
              <a:rPr lang="pt-BR" dirty="0">
                <a:solidFill>
                  <a:prstClr val="black"/>
                </a:solidFill>
              </a:rPr>
              <a:t>Investimentos globais em P&amp;D cresceram 3,2% em 2017, atingindo US$ 701,6 bilhões e superando, pela primeira, vez a marca de US$ 700 bilhões. Em 2016, foram investidos US$ 680 bilhões.</a:t>
            </a:r>
          </a:p>
          <a:p>
            <a:endParaRPr lang="pt-BR" dirty="0" smtClean="0"/>
          </a:p>
        </p:txBody>
      </p:sp>
    </p:spTree>
    <p:extLst>
      <p:ext uri="{BB962C8B-B14F-4D97-AF65-F5344CB8AC3E}">
        <p14:creationId xmlns:p14="http://schemas.microsoft.com/office/powerpoint/2010/main" val="1972493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05" y="15599"/>
            <a:ext cx="10032625" cy="614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405517" y="6165323"/>
            <a:ext cx="10933043" cy="369332"/>
          </a:xfrm>
          <a:prstGeom prst="rect">
            <a:avLst/>
          </a:prstGeom>
        </p:spPr>
        <p:txBody>
          <a:bodyPr wrap="square">
            <a:spAutoFit/>
          </a:bodyPr>
          <a:lstStyle/>
          <a:p>
            <a:r>
              <a:rPr lang="pt-BR" dirty="0" smtClean="0">
                <a:solidFill>
                  <a:prstClr val="black"/>
                </a:solidFill>
              </a:rPr>
              <a:t>FONTE: 13ª edição do </a:t>
            </a:r>
            <a:r>
              <a:rPr lang="pt-BR" b="1" i="1" dirty="0" smtClean="0">
                <a:solidFill>
                  <a:prstClr val="black"/>
                </a:solidFill>
              </a:rPr>
              <a:t>Global </a:t>
            </a:r>
            <a:r>
              <a:rPr lang="pt-BR" b="1" i="1" dirty="0" err="1" smtClean="0">
                <a:solidFill>
                  <a:prstClr val="black"/>
                </a:solidFill>
              </a:rPr>
              <a:t>Innovation</a:t>
            </a:r>
            <a:r>
              <a:rPr lang="pt-BR" b="1" i="1" dirty="0" smtClean="0">
                <a:solidFill>
                  <a:prstClr val="black"/>
                </a:solidFill>
              </a:rPr>
              <a:t> 1000</a:t>
            </a:r>
            <a:r>
              <a:rPr lang="pt-BR" dirty="0" smtClean="0">
                <a:solidFill>
                  <a:prstClr val="black"/>
                </a:solidFill>
              </a:rPr>
              <a:t>, estudo realizado pela </a:t>
            </a:r>
            <a:r>
              <a:rPr lang="pt-BR" b="1" dirty="0" err="1" smtClean="0">
                <a:solidFill>
                  <a:prstClr val="black"/>
                </a:solidFill>
              </a:rPr>
              <a:t>Strategy</a:t>
            </a:r>
            <a:r>
              <a:rPr lang="pt-BR" b="1" dirty="0" smtClean="0">
                <a:solidFill>
                  <a:prstClr val="black"/>
                </a:solidFill>
              </a:rPr>
              <a:t>&amp;, consultoria estratégica da </a:t>
            </a:r>
            <a:r>
              <a:rPr lang="pt-BR" b="1" dirty="0" err="1" smtClean="0">
                <a:solidFill>
                  <a:prstClr val="black"/>
                </a:solidFill>
              </a:rPr>
              <a:t>PwC</a:t>
            </a:r>
            <a:r>
              <a:rPr lang="pt-BR" dirty="0" smtClean="0">
                <a:solidFill>
                  <a:prstClr val="black"/>
                </a:solidFill>
              </a:rPr>
              <a:t>.</a:t>
            </a:r>
            <a:endParaRPr lang="pt-BR" dirty="0">
              <a:solidFill>
                <a:prstClr val="black"/>
              </a:solidFill>
            </a:endParaRPr>
          </a:p>
        </p:txBody>
      </p:sp>
    </p:spTree>
    <p:extLst>
      <p:ext uri="{BB962C8B-B14F-4D97-AF65-F5344CB8AC3E}">
        <p14:creationId xmlns:p14="http://schemas.microsoft.com/office/powerpoint/2010/main" val="2505286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22" y="50474"/>
            <a:ext cx="11920201" cy="459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ângulo 4"/>
          <p:cNvSpPr/>
          <p:nvPr/>
        </p:nvSpPr>
        <p:spPr>
          <a:xfrm>
            <a:off x="135922" y="5099129"/>
            <a:ext cx="11920201" cy="923330"/>
          </a:xfrm>
          <a:prstGeom prst="rect">
            <a:avLst/>
          </a:prstGeom>
        </p:spPr>
        <p:txBody>
          <a:bodyPr wrap="square">
            <a:spAutoFit/>
          </a:bodyPr>
          <a:lstStyle/>
          <a:p>
            <a:r>
              <a:rPr lang="pt-BR" dirty="0" smtClean="0">
                <a:solidFill>
                  <a:prstClr val="black"/>
                </a:solidFill>
              </a:rPr>
              <a:t>O Brasil tem quatro representantes no ranking das que mais investem em inovação: </a:t>
            </a:r>
            <a:r>
              <a:rPr lang="pt-BR" b="1" dirty="0" smtClean="0">
                <a:solidFill>
                  <a:prstClr val="black"/>
                </a:solidFill>
              </a:rPr>
              <a:t>Petrobras, Vale, Embraer e </a:t>
            </a:r>
            <a:r>
              <a:rPr lang="pt-BR" b="1" dirty="0" smtClean="0">
                <a:solidFill>
                  <a:prstClr val="black"/>
                </a:solidFill>
              </a:rPr>
              <a:t>TOTVS</a:t>
            </a:r>
            <a:r>
              <a:rPr lang="pt-BR" dirty="0" smtClean="0">
                <a:solidFill>
                  <a:prstClr val="black"/>
                </a:solidFill>
              </a:rPr>
              <a:t>. </a:t>
            </a:r>
            <a:r>
              <a:rPr lang="pt-BR" dirty="0" smtClean="0">
                <a:solidFill>
                  <a:prstClr val="black"/>
                </a:solidFill>
              </a:rPr>
              <a:t>Elas aparecem, respectivamente, na seguintes colocações: 238º, 346º, 510º e 935º. </a:t>
            </a:r>
          </a:p>
          <a:p>
            <a:r>
              <a:rPr lang="pt-BR" dirty="0" smtClean="0">
                <a:solidFill>
                  <a:prstClr val="black"/>
                </a:solidFill>
              </a:rPr>
              <a:t>FONTE: 13ª edição do </a:t>
            </a:r>
            <a:r>
              <a:rPr lang="pt-BR" b="1" i="1" dirty="0" smtClean="0">
                <a:solidFill>
                  <a:prstClr val="black"/>
                </a:solidFill>
              </a:rPr>
              <a:t>Global </a:t>
            </a:r>
            <a:r>
              <a:rPr lang="pt-BR" b="1" i="1" dirty="0" err="1" smtClean="0">
                <a:solidFill>
                  <a:prstClr val="black"/>
                </a:solidFill>
              </a:rPr>
              <a:t>Innovation</a:t>
            </a:r>
            <a:r>
              <a:rPr lang="pt-BR" b="1" i="1" dirty="0" smtClean="0">
                <a:solidFill>
                  <a:prstClr val="black"/>
                </a:solidFill>
              </a:rPr>
              <a:t> 1000</a:t>
            </a:r>
            <a:r>
              <a:rPr lang="pt-BR" dirty="0" smtClean="0">
                <a:solidFill>
                  <a:prstClr val="black"/>
                </a:solidFill>
              </a:rPr>
              <a:t>, estudo realizado pela </a:t>
            </a:r>
            <a:r>
              <a:rPr lang="pt-BR" b="1" dirty="0" err="1" smtClean="0">
                <a:solidFill>
                  <a:prstClr val="black"/>
                </a:solidFill>
              </a:rPr>
              <a:t>Strategy</a:t>
            </a:r>
            <a:r>
              <a:rPr lang="pt-BR" b="1" dirty="0" smtClean="0">
                <a:solidFill>
                  <a:prstClr val="black"/>
                </a:solidFill>
              </a:rPr>
              <a:t>&amp;, consultoria estratégica da </a:t>
            </a:r>
            <a:r>
              <a:rPr lang="pt-BR" b="1" dirty="0" err="1" smtClean="0">
                <a:solidFill>
                  <a:prstClr val="black"/>
                </a:solidFill>
              </a:rPr>
              <a:t>PwC</a:t>
            </a:r>
            <a:r>
              <a:rPr lang="pt-BR" dirty="0" smtClean="0">
                <a:solidFill>
                  <a:prstClr val="black"/>
                </a:solidFill>
              </a:rPr>
              <a:t>.</a:t>
            </a:r>
          </a:p>
        </p:txBody>
      </p:sp>
    </p:spTree>
    <p:extLst>
      <p:ext uri="{BB962C8B-B14F-4D97-AF65-F5344CB8AC3E}">
        <p14:creationId xmlns:p14="http://schemas.microsoft.com/office/powerpoint/2010/main" val="168623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08" y="-66987"/>
            <a:ext cx="12111464" cy="414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151075" y="4298337"/>
            <a:ext cx="11887200" cy="1323439"/>
          </a:xfrm>
          <a:prstGeom prst="rect">
            <a:avLst/>
          </a:prstGeom>
          <a:ln>
            <a:solidFill>
              <a:srgbClr val="C00000"/>
            </a:solidFill>
          </a:ln>
        </p:spPr>
        <p:txBody>
          <a:bodyPr wrap="square">
            <a:spAutoFit/>
          </a:bodyPr>
          <a:lstStyle/>
          <a:p>
            <a:pPr algn="just"/>
            <a:r>
              <a:rPr lang="pt-BR" sz="2000" dirty="0" smtClean="0">
                <a:solidFill>
                  <a:prstClr val="black"/>
                </a:solidFill>
              </a:rPr>
              <a:t>Os dados indicam que 36% das empresas brasileiras introduziram algum tipo de inovação no período de 2012-2014, ante 35,7% na edição anterior, um cenário que pode ser avaliado como estável no período. No entanto, se considerarmos como base o período 2006-2008, podemos perceber uma queda bastante significativa nas taxas de inovação (percentual entre número de empresas inovadoras e número total de empresas) no período recente </a:t>
            </a:r>
          </a:p>
        </p:txBody>
      </p:sp>
      <p:sp>
        <p:nvSpPr>
          <p:cNvPr id="3" name="Retângulo 2"/>
          <p:cNvSpPr/>
          <p:nvPr/>
        </p:nvSpPr>
        <p:spPr>
          <a:xfrm>
            <a:off x="151075" y="6237330"/>
            <a:ext cx="11887200" cy="369332"/>
          </a:xfrm>
          <a:prstGeom prst="rect">
            <a:avLst/>
          </a:prstGeom>
        </p:spPr>
        <p:txBody>
          <a:bodyPr wrap="square">
            <a:spAutoFit/>
          </a:bodyPr>
          <a:lstStyle/>
          <a:p>
            <a:r>
              <a:rPr lang="pt-BR" dirty="0" smtClean="0">
                <a:solidFill>
                  <a:prstClr val="black"/>
                </a:solidFill>
              </a:rPr>
              <a:t>Fonte: Pesquisa de Inovação (</a:t>
            </a:r>
            <a:r>
              <a:rPr lang="pt-BR" dirty="0" err="1" smtClean="0">
                <a:solidFill>
                  <a:prstClr val="black"/>
                </a:solidFill>
              </a:rPr>
              <a:t>Pintec</a:t>
            </a:r>
            <a:r>
              <a:rPr lang="pt-BR" dirty="0" smtClean="0">
                <a:solidFill>
                  <a:prstClr val="black"/>
                </a:solidFill>
              </a:rPr>
              <a:t>), realizada pelo Instituto Brasileiro de Geografia e Estatística (IBGE) </a:t>
            </a:r>
          </a:p>
        </p:txBody>
      </p:sp>
    </p:spTree>
    <p:extLst>
      <p:ext uri="{BB962C8B-B14F-4D97-AF65-F5344CB8AC3E}">
        <p14:creationId xmlns:p14="http://schemas.microsoft.com/office/powerpoint/2010/main" val="40899377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212"/>
          <a:stretch/>
        </p:blipFill>
        <p:spPr bwMode="auto">
          <a:xfrm>
            <a:off x="143341" y="404699"/>
            <a:ext cx="12067787" cy="46882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68" y="116632"/>
            <a:ext cx="9402517" cy="465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143341" y="5038946"/>
            <a:ext cx="11905323" cy="1200329"/>
          </a:xfrm>
          <a:prstGeom prst="rect">
            <a:avLst/>
          </a:prstGeom>
          <a:ln>
            <a:solidFill>
              <a:schemeClr val="tx1"/>
            </a:solidFill>
          </a:ln>
        </p:spPr>
        <p:txBody>
          <a:bodyPr wrap="square">
            <a:spAutoFit/>
          </a:bodyPr>
          <a:lstStyle/>
          <a:p>
            <a:pPr algn="just"/>
            <a:r>
              <a:rPr lang="pt-BR" dirty="0" smtClean="0">
                <a:solidFill>
                  <a:prstClr val="black"/>
                </a:solidFill>
              </a:rPr>
              <a:t>O gráfico mostra a mudança na composição do investimento em P&amp;D das empresas brasileiras. Esse movimento pode ser visto desde 2008 e mostra que as empresas estão reduzindo o volume do investimento em P&amp;D realizado dentro da própria empresa e ampliado o percentual dedicado à aquisição de P&amp;D de institutos de pesquisa ou de outras empresas. O investimento em P&amp;D interno caiu de 0,5% para 0,45% do PIB. </a:t>
            </a:r>
          </a:p>
        </p:txBody>
      </p:sp>
      <p:sp>
        <p:nvSpPr>
          <p:cNvPr id="5" name="Retângulo 4"/>
          <p:cNvSpPr/>
          <p:nvPr/>
        </p:nvSpPr>
        <p:spPr>
          <a:xfrm>
            <a:off x="143340" y="6560477"/>
            <a:ext cx="12135573" cy="338554"/>
          </a:xfrm>
          <a:prstGeom prst="rect">
            <a:avLst/>
          </a:prstGeom>
        </p:spPr>
        <p:txBody>
          <a:bodyPr wrap="square">
            <a:spAutoFit/>
          </a:bodyPr>
          <a:lstStyle/>
          <a:p>
            <a:pPr algn="just"/>
            <a:r>
              <a:rPr lang="pt-BR" sz="1600" dirty="0" smtClean="0">
                <a:solidFill>
                  <a:prstClr val="black"/>
                </a:solidFill>
              </a:rPr>
              <a:t>Fonte: Pesquisa de Inovação (</a:t>
            </a:r>
            <a:r>
              <a:rPr lang="pt-BR" sz="1600" dirty="0" err="1" smtClean="0">
                <a:solidFill>
                  <a:prstClr val="black"/>
                </a:solidFill>
              </a:rPr>
              <a:t>Pintec</a:t>
            </a:r>
            <a:r>
              <a:rPr lang="pt-BR" sz="1600" dirty="0" smtClean="0">
                <a:solidFill>
                  <a:prstClr val="black"/>
                </a:solidFill>
              </a:rPr>
              <a:t>), realizada pelo Instituto Brasileiro de Geografia e Estatística (IBGE) </a:t>
            </a:r>
          </a:p>
        </p:txBody>
      </p:sp>
    </p:spTree>
    <p:extLst>
      <p:ext uri="{BB962C8B-B14F-4D97-AF65-F5344CB8AC3E}">
        <p14:creationId xmlns:p14="http://schemas.microsoft.com/office/powerpoint/2010/main" val="1236079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44624"/>
            <a:ext cx="8256917"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8539701" y="65006"/>
            <a:ext cx="3490622" cy="5755422"/>
          </a:xfrm>
          <a:prstGeom prst="rect">
            <a:avLst/>
          </a:prstGeom>
        </p:spPr>
        <p:txBody>
          <a:bodyPr wrap="square">
            <a:spAutoFit/>
          </a:bodyPr>
          <a:lstStyle/>
          <a:p>
            <a:pPr algn="just"/>
            <a:r>
              <a:rPr lang="pt-BR" sz="4000" dirty="0" smtClean="0">
                <a:solidFill>
                  <a:prstClr val="black"/>
                </a:solidFill>
              </a:rPr>
              <a:t>“</a:t>
            </a:r>
            <a:r>
              <a:rPr lang="pt-BR" sz="3200" b="1" i="1" dirty="0">
                <a:solidFill>
                  <a:prstClr val="black"/>
                </a:solidFill>
              </a:rPr>
              <a:t>O</a:t>
            </a:r>
            <a:r>
              <a:rPr lang="pt-BR" sz="3200" b="1" i="1" dirty="0" smtClean="0">
                <a:solidFill>
                  <a:prstClr val="black"/>
                </a:solidFill>
              </a:rPr>
              <a:t> </a:t>
            </a:r>
            <a:r>
              <a:rPr lang="pt-BR" sz="3200" b="1" i="1" dirty="0">
                <a:solidFill>
                  <a:prstClr val="black"/>
                </a:solidFill>
              </a:rPr>
              <a:t>professor universitário poderá ser muito rico. Vai ser a melhor profissão do Brasil</a:t>
            </a:r>
            <a:r>
              <a:rPr lang="pt-BR" sz="3200" b="1" i="1" dirty="0" smtClean="0">
                <a:solidFill>
                  <a:prstClr val="black"/>
                </a:solidFill>
              </a:rPr>
              <a:t>”.</a:t>
            </a:r>
            <a:r>
              <a:rPr lang="pt-BR" sz="3200" dirty="0">
                <a:solidFill>
                  <a:prstClr val="black"/>
                </a:solidFill>
              </a:rPr>
              <a:t> </a:t>
            </a:r>
            <a:endParaRPr lang="pt-BR" sz="3200" dirty="0" smtClean="0">
              <a:solidFill>
                <a:prstClr val="black"/>
              </a:solidFill>
            </a:endParaRPr>
          </a:p>
          <a:p>
            <a:pPr algn="just"/>
            <a:endParaRPr lang="pt-BR" sz="3200" dirty="0">
              <a:solidFill>
                <a:prstClr val="black"/>
              </a:solidFill>
            </a:endParaRPr>
          </a:p>
          <a:p>
            <a:pPr algn="just"/>
            <a:r>
              <a:rPr lang="pt-BR" sz="3200" dirty="0" smtClean="0">
                <a:solidFill>
                  <a:prstClr val="black"/>
                </a:solidFill>
              </a:rPr>
              <a:t>(</a:t>
            </a:r>
            <a:r>
              <a:rPr lang="pt-BR" sz="3200" dirty="0" smtClean="0">
                <a:solidFill>
                  <a:prstClr val="black"/>
                </a:solidFill>
              </a:rPr>
              <a:t>secretário </a:t>
            </a:r>
            <a:r>
              <a:rPr lang="pt-BR" sz="3200" dirty="0">
                <a:solidFill>
                  <a:prstClr val="black"/>
                </a:solidFill>
              </a:rPr>
              <a:t>de Ensino Superior do Ministério da </a:t>
            </a:r>
            <a:r>
              <a:rPr lang="pt-BR" sz="3200" dirty="0" smtClean="0">
                <a:solidFill>
                  <a:prstClr val="black"/>
                </a:solidFill>
              </a:rPr>
              <a:t>Educação</a:t>
            </a:r>
            <a:r>
              <a:rPr lang="pt-BR" sz="4000" dirty="0" smtClean="0">
                <a:solidFill>
                  <a:prstClr val="black"/>
                </a:solidFill>
              </a:rPr>
              <a:t>).</a:t>
            </a:r>
            <a:endParaRPr lang="pt-BR" sz="4000" dirty="0">
              <a:solidFill>
                <a:prstClr val="black"/>
              </a:solidFill>
            </a:endParaRPr>
          </a:p>
        </p:txBody>
      </p:sp>
      <p:sp>
        <p:nvSpPr>
          <p:cNvPr id="2" name="Retângulo 1"/>
          <p:cNvSpPr/>
          <p:nvPr/>
        </p:nvSpPr>
        <p:spPr>
          <a:xfrm>
            <a:off x="47328" y="6249073"/>
            <a:ext cx="12144672" cy="400110"/>
          </a:xfrm>
          <a:prstGeom prst="rect">
            <a:avLst/>
          </a:prstGeom>
        </p:spPr>
        <p:txBody>
          <a:bodyPr wrap="square">
            <a:spAutoFit/>
          </a:bodyPr>
          <a:lstStyle/>
          <a:p>
            <a:r>
              <a:rPr lang="pt-BR" sz="1600" i="1" dirty="0" smtClean="0">
                <a:solidFill>
                  <a:srgbClr val="FF0000"/>
                </a:solidFill>
              </a:rPr>
              <a:t>“</a:t>
            </a:r>
            <a:r>
              <a:rPr lang="pt-BR" sz="2000" i="1" dirty="0" smtClean="0">
                <a:solidFill>
                  <a:srgbClr val="FF0000"/>
                </a:solidFill>
              </a:rPr>
              <a:t>Sai </a:t>
            </a:r>
            <a:r>
              <a:rPr lang="pt-BR" sz="2000" i="1" dirty="0">
                <a:solidFill>
                  <a:srgbClr val="FF0000"/>
                </a:solidFill>
              </a:rPr>
              <a:t>o professor pesquisador e entra o empresário do ensino</a:t>
            </a:r>
            <a:r>
              <a:rPr lang="pt-BR" sz="2000" i="1" dirty="0" smtClean="0">
                <a:solidFill>
                  <a:srgbClr val="FF0000"/>
                </a:solidFill>
              </a:rPr>
              <a:t>.” (AJN, ANDES-SN)</a:t>
            </a:r>
            <a:endParaRPr lang="pt-BR" sz="2000" i="1" dirty="0">
              <a:solidFill>
                <a:srgbClr val="FF0000"/>
              </a:solidFill>
            </a:endParaRPr>
          </a:p>
        </p:txBody>
      </p:sp>
    </p:spTree>
    <p:extLst>
      <p:ext uri="{BB962C8B-B14F-4D97-AF65-F5344CB8AC3E}">
        <p14:creationId xmlns:p14="http://schemas.microsoft.com/office/powerpoint/2010/main" val="8156935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43124"/>
            <a:ext cx="10515600" cy="946206"/>
          </a:xfrm>
        </p:spPr>
        <p:txBody>
          <a:bodyPr/>
          <a:lstStyle/>
          <a:p>
            <a:pPr algn="ctr"/>
            <a:r>
              <a:rPr lang="pt-BR" b="1" dirty="0" smtClean="0"/>
              <a:t>PASSOS DA LUTA E DA RESISTÊNCIA:</a:t>
            </a:r>
            <a:endParaRPr lang="pt-BR" b="1" dirty="0"/>
          </a:p>
        </p:txBody>
      </p:sp>
      <p:sp>
        <p:nvSpPr>
          <p:cNvPr id="3" name="Espaço Reservado para Conteúdo 2"/>
          <p:cNvSpPr>
            <a:spLocks noGrp="1"/>
          </p:cNvSpPr>
          <p:nvPr>
            <p:ph idx="1"/>
          </p:nvPr>
        </p:nvSpPr>
        <p:spPr>
          <a:xfrm>
            <a:off x="357809" y="1478943"/>
            <a:ext cx="11402170" cy="5001370"/>
          </a:xfrm>
        </p:spPr>
        <p:txBody>
          <a:bodyPr>
            <a:normAutofit/>
          </a:bodyPr>
          <a:lstStyle/>
          <a:p>
            <a:pPr algn="just"/>
            <a:r>
              <a:rPr lang="pt-BR" dirty="0" smtClean="0"/>
              <a:t>Dizer NÃO ao conjunto do </a:t>
            </a:r>
            <a:r>
              <a:rPr lang="pt-BR" dirty="0" smtClean="0"/>
              <a:t>FUTURE-SE! Não </a:t>
            </a:r>
            <a:r>
              <a:rPr lang="pt-BR" dirty="0" smtClean="0"/>
              <a:t>há o que ser </a:t>
            </a:r>
            <a:r>
              <a:rPr lang="pt-BR" dirty="0" smtClean="0"/>
              <a:t>negociado;</a:t>
            </a:r>
            <a:endParaRPr lang="pt-BR" dirty="0" smtClean="0"/>
          </a:p>
          <a:p>
            <a:pPr algn="just"/>
            <a:r>
              <a:rPr lang="pt-BR" dirty="0" smtClean="0"/>
              <a:t>Intensificar o debate interno </a:t>
            </a:r>
            <a:r>
              <a:rPr lang="pt-BR" dirty="0" smtClean="0"/>
              <a:t>às </a:t>
            </a:r>
            <a:r>
              <a:rPr lang="pt-BR" dirty="0" smtClean="0"/>
              <a:t>comunidades acadêmicas como </a:t>
            </a:r>
            <a:r>
              <a:rPr lang="pt-BR" dirty="0" smtClean="0"/>
              <a:t>forma </a:t>
            </a:r>
            <a:r>
              <a:rPr lang="pt-BR" dirty="0" smtClean="0"/>
              <a:t>de mobilizar professore(a)s, técnico-administrativos e </a:t>
            </a:r>
            <a:r>
              <a:rPr lang="pt-BR" dirty="0" smtClean="0"/>
              <a:t>estudantes;</a:t>
            </a:r>
            <a:endParaRPr lang="pt-BR" dirty="0" smtClean="0"/>
          </a:p>
          <a:p>
            <a:pPr algn="just"/>
            <a:r>
              <a:rPr lang="pt-BR" dirty="0" smtClean="0"/>
              <a:t>Pressionar os gestores para se posicionarem </a:t>
            </a:r>
            <a:r>
              <a:rPr lang="pt-BR" dirty="0" smtClean="0"/>
              <a:t>contra;</a:t>
            </a:r>
            <a:endParaRPr lang="pt-BR" dirty="0" smtClean="0"/>
          </a:p>
          <a:p>
            <a:pPr algn="just"/>
            <a:r>
              <a:rPr lang="pt-BR" dirty="0" smtClean="0"/>
              <a:t>Pressionar os conselhos superiores para votarem NÃO </a:t>
            </a:r>
            <a:r>
              <a:rPr lang="pt-BR" dirty="0" smtClean="0"/>
              <a:t>à adesão;</a:t>
            </a:r>
            <a:endParaRPr lang="pt-BR" dirty="0" smtClean="0"/>
          </a:p>
          <a:p>
            <a:pPr algn="just"/>
            <a:r>
              <a:rPr lang="pt-BR" dirty="0" smtClean="0"/>
              <a:t>Pressionar parlamentares para não alterar as </a:t>
            </a:r>
            <a:r>
              <a:rPr lang="pt-BR" dirty="0" smtClean="0"/>
              <a:t>leis;  </a:t>
            </a:r>
            <a:endParaRPr lang="pt-BR" dirty="0" smtClean="0"/>
          </a:p>
          <a:p>
            <a:pPr algn="just"/>
            <a:r>
              <a:rPr lang="pt-BR" dirty="0" smtClean="0"/>
              <a:t>Dialogar com a </a:t>
            </a:r>
            <a:r>
              <a:rPr lang="pt-BR" dirty="0" smtClean="0"/>
              <a:t>sociedade;</a:t>
            </a:r>
            <a:endParaRPr lang="pt-BR" dirty="0" smtClean="0"/>
          </a:p>
          <a:p>
            <a:pPr algn="just"/>
            <a:r>
              <a:rPr lang="pt-BR" dirty="0" smtClean="0"/>
              <a:t>Envolver o conjunto da educação </a:t>
            </a:r>
            <a:r>
              <a:rPr lang="pt-BR" dirty="0" smtClean="0"/>
              <a:t>– municipal, estadual e federal – na </a:t>
            </a:r>
            <a:r>
              <a:rPr lang="pt-BR" dirty="0" smtClean="0"/>
              <a:t>luta contra o </a:t>
            </a:r>
            <a:r>
              <a:rPr lang="pt-BR" dirty="0" smtClean="0"/>
              <a:t>FUTURE-SE;</a:t>
            </a:r>
            <a:endParaRPr lang="pt-BR" dirty="0" smtClean="0"/>
          </a:p>
          <a:p>
            <a:pPr algn="just"/>
            <a:r>
              <a:rPr lang="pt-BR" dirty="0" smtClean="0"/>
              <a:t>Ampliar campanha de comunicação contra o </a:t>
            </a:r>
            <a:r>
              <a:rPr lang="pt-BR" dirty="0" smtClean="0"/>
              <a:t>FUTURE-SE.</a:t>
            </a:r>
            <a:endParaRPr lang="pt-BR" dirty="0"/>
          </a:p>
        </p:txBody>
      </p:sp>
    </p:spTree>
    <p:extLst>
      <p:ext uri="{BB962C8B-B14F-4D97-AF65-F5344CB8AC3E}">
        <p14:creationId xmlns:p14="http://schemas.microsoft.com/office/powerpoint/2010/main" val="37786173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9"/>
            <a:ext cx="10515600" cy="596979"/>
          </a:xfrm>
        </p:spPr>
        <p:txBody>
          <a:bodyPr>
            <a:normAutofit fontScale="90000"/>
          </a:bodyPr>
          <a:lstStyle/>
          <a:p>
            <a:endParaRPr lang="pt-BR"/>
          </a:p>
        </p:txBody>
      </p:sp>
      <p:sp>
        <p:nvSpPr>
          <p:cNvPr id="3" name="Espaço Reservado para Conteúdo 2"/>
          <p:cNvSpPr>
            <a:spLocks noGrp="1"/>
          </p:cNvSpPr>
          <p:nvPr>
            <p:ph idx="1"/>
          </p:nvPr>
        </p:nvSpPr>
        <p:spPr>
          <a:xfrm>
            <a:off x="437322" y="1296063"/>
            <a:ext cx="11362414" cy="4880900"/>
          </a:xfrm>
        </p:spPr>
        <p:txBody>
          <a:bodyPr>
            <a:normAutofit fontScale="85000" lnSpcReduction="20000"/>
          </a:bodyPr>
          <a:lstStyle/>
          <a:p>
            <a:endParaRPr lang="pt-BR" dirty="0" smtClean="0"/>
          </a:p>
          <a:p>
            <a:endParaRPr lang="pt-BR" dirty="0"/>
          </a:p>
          <a:p>
            <a:pPr marL="0" indent="0" algn="ctr">
              <a:buNone/>
            </a:pPr>
            <a:endParaRPr lang="pt-BR" sz="4400" b="1" dirty="0" smtClean="0"/>
          </a:p>
          <a:p>
            <a:pPr marL="0" indent="0" algn="ctr">
              <a:buNone/>
            </a:pPr>
            <a:endParaRPr lang="pt-BR" sz="4400" b="1" dirty="0" smtClean="0"/>
          </a:p>
          <a:p>
            <a:pPr marL="0" indent="0" algn="ctr">
              <a:buNone/>
            </a:pPr>
            <a:endParaRPr lang="pt-BR" sz="4400" b="1" dirty="0"/>
          </a:p>
          <a:p>
            <a:pPr marL="0" indent="0" algn="ctr">
              <a:buNone/>
            </a:pPr>
            <a:endParaRPr lang="pt-BR" sz="4400" b="1" dirty="0" smtClean="0"/>
          </a:p>
          <a:p>
            <a:pPr marL="0" indent="0" algn="ctr">
              <a:buNone/>
            </a:pPr>
            <a:endParaRPr lang="pt-BR" sz="4400" b="1" dirty="0" smtClean="0"/>
          </a:p>
          <a:p>
            <a:pPr marL="0" indent="0" algn="ctr">
              <a:buNone/>
            </a:pPr>
            <a:r>
              <a:rPr lang="pt-BR" sz="4000" b="1" dirty="0" smtClean="0"/>
              <a:t>PELA </a:t>
            </a:r>
            <a:r>
              <a:rPr lang="pt-BR" sz="4000" b="1" dirty="0" smtClean="0"/>
              <a:t>IMEDIATA RECOMPOSIÇÃO DO ORÇAMENTO DAS UNIVERSIDADES E </a:t>
            </a:r>
            <a:r>
              <a:rPr lang="pt-BR" sz="4000" b="1" dirty="0" smtClean="0"/>
              <a:t>DOS INSTITUTOS </a:t>
            </a:r>
            <a:r>
              <a:rPr lang="pt-BR" sz="4000" b="1" dirty="0" smtClean="0"/>
              <a:t>FEDERAIS!</a:t>
            </a:r>
          </a:p>
          <a:p>
            <a:pPr marL="0" indent="0" algn="ctr">
              <a:buNone/>
            </a:pPr>
            <a:r>
              <a:rPr lang="pt-BR" sz="4000" b="1" dirty="0" smtClean="0"/>
              <a:t>NÃO AO FUTURE-SE! </a:t>
            </a:r>
            <a:endParaRPr lang="pt-BR" sz="4000" b="1"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623" y="1371792"/>
            <a:ext cx="9088341" cy="3072987"/>
          </a:xfrm>
          <a:prstGeom prst="rect">
            <a:avLst/>
          </a:prstGeom>
        </p:spPr>
      </p:pic>
    </p:spTree>
    <p:extLst>
      <p:ext uri="{BB962C8B-B14F-4D97-AF65-F5344CB8AC3E}">
        <p14:creationId xmlns:p14="http://schemas.microsoft.com/office/powerpoint/2010/main" val="1772248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734" y="79514"/>
            <a:ext cx="10789920" cy="1144988"/>
          </a:xfrm>
        </p:spPr>
        <p:txBody>
          <a:bodyPr>
            <a:normAutofit fontScale="90000"/>
          </a:bodyPr>
          <a:lstStyle/>
          <a:p>
            <a:pPr algn="ctr"/>
            <a:r>
              <a:rPr lang="pt-BR" sz="4000" b="1" dirty="0" smtClean="0"/>
              <a:t>AS 10 REGRAS DO CONSENSO DE WASHINGTON PARA RECUPERAR O CAPITALISMO:</a:t>
            </a:r>
            <a:endParaRPr lang="pt-BR" sz="4000" b="1" dirty="0"/>
          </a:p>
        </p:txBody>
      </p:sp>
      <p:sp>
        <p:nvSpPr>
          <p:cNvPr id="3" name="Espaço Reservado para Conteúdo 2"/>
          <p:cNvSpPr>
            <a:spLocks noGrp="1"/>
          </p:cNvSpPr>
          <p:nvPr>
            <p:ph idx="1"/>
          </p:nvPr>
        </p:nvSpPr>
        <p:spPr>
          <a:xfrm>
            <a:off x="453225" y="1653871"/>
            <a:ext cx="11187486" cy="4523092"/>
          </a:xfrm>
        </p:spPr>
        <p:txBody>
          <a:bodyPr>
            <a:normAutofit fontScale="92500" lnSpcReduction="10000"/>
          </a:bodyPr>
          <a:lstStyle/>
          <a:p>
            <a:r>
              <a:rPr lang="pt-BR" dirty="0"/>
              <a:t>Disciplina </a:t>
            </a:r>
            <a:r>
              <a:rPr lang="pt-BR" dirty="0" smtClean="0"/>
              <a:t>fiscal;</a:t>
            </a:r>
            <a:endParaRPr lang="pt-BR" dirty="0"/>
          </a:p>
          <a:p>
            <a:r>
              <a:rPr lang="pt-BR" dirty="0"/>
              <a:t>Redução dos </a:t>
            </a:r>
            <a:r>
              <a:rPr lang="pt-BR" dirty="0" smtClean="0"/>
              <a:t>gastos públicos</a:t>
            </a:r>
          </a:p>
          <a:p>
            <a:r>
              <a:rPr lang="pt-BR" dirty="0" smtClean="0"/>
              <a:t>Reforma tributária</a:t>
            </a:r>
            <a:r>
              <a:rPr lang="pt-BR" dirty="0" smtClean="0"/>
              <a:t>;</a:t>
            </a:r>
          </a:p>
          <a:p>
            <a:r>
              <a:rPr lang="pt-BR" dirty="0" smtClean="0"/>
              <a:t>Juros </a:t>
            </a:r>
            <a:r>
              <a:rPr lang="pt-BR" dirty="0" smtClean="0"/>
              <a:t>de mercado;</a:t>
            </a:r>
          </a:p>
          <a:p>
            <a:r>
              <a:rPr lang="pt-BR" dirty="0" smtClean="0"/>
              <a:t>Câmbio de </a:t>
            </a:r>
            <a:r>
              <a:rPr lang="pt-BR" dirty="0" smtClean="0"/>
              <a:t>mercado;</a:t>
            </a:r>
            <a:endParaRPr lang="pt-BR" dirty="0"/>
          </a:p>
          <a:p>
            <a:r>
              <a:rPr lang="pt-BR" dirty="0"/>
              <a:t>Abertura </a:t>
            </a:r>
            <a:r>
              <a:rPr lang="pt-BR" dirty="0" smtClean="0"/>
              <a:t>comercial;</a:t>
            </a:r>
            <a:endParaRPr lang="pt-BR" dirty="0"/>
          </a:p>
          <a:p>
            <a:r>
              <a:rPr lang="pt-BR" dirty="0"/>
              <a:t>Investimento estrangeiro direto, com eliminação de </a:t>
            </a:r>
            <a:r>
              <a:rPr lang="pt-BR" dirty="0" smtClean="0"/>
              <a:t>restrições;</a:t>
            </a:r>
          </a:p>
          <a:p>
            <a:r>
              <a:rPr lang="pt-BR" dirty="0" smtClean="0"/>
              <a:t>Privatização </a:t>
            </a:r>
            <a:r>
              <a:rPr lang="pt-BR" dirty="0" smtClean="0"/>
              <a:t>das estatais;</a:t>
            </a:r>
            <a:endParaRPr lang="pt-BR" dirty="0"/>
          </a:p>
          <a:p>
            <a:r>
              <a:rPr lang="pt-BR" dirty="0"/>
              <a:t>Desregulamentação (afrouxamento das leis econômicas e trabalhistas</a:t>
            </a:r>
            <a:r>
              <a:rPr lang="pt-BR" dirty="0" smtClean="0"/>
              <a:t>);</a:t>
            </a:r>
            <a:endParaRPr lang="pt-BR" dirty="0"/>
          </a:p>
          <a:p>
            <a:r>
              <a:rPr lang="pt-BR" dirty="0"/>
              <a:t>Direito </a:t>
            </a:r>
            <a:r>
              <a:rPr lang="pt-BR" dirty="0" smtClean="0"/>
              <a:t>à propriedade intelectual.</a:t>
            </a:r>
            <a:endParaRPr lang="pt-BR" dirty="0"/>
          </a:p>
          <a:p>
            <a:pPr marL="0" indent="0">
              <a:buNone/>
            </a:pPr>
            <a:endParaRPr lang="pt-BR" dirty="0"/>
          </a:p>
        </p:txBody>
      </p:sp>
    </p:spTree>
    <p:extLst>
      <p:ext uri="{BB962C8B-B14F-4D97-AF65-F5344CB8AC3E}">
        <p14:creationId xmlns:p14="http://schemas.microsoft.com/office/powerpoint/2010/main" val="623280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318" y="119270"/>
            <a:ext cx="10559332" cy="1105231"/>
          </a:xfrm>
        </p:spPr>
        <p:txBody>
          <a:bodyPr>
            <a:noAutofit/>
          </a:bodyPr>
          <a:lstStyle/>
          <a:p>
            <a:pPr algn="ctr"/>
            <a:r>
              <a:rPr lang="pt-BR" sz="3900" b="1" dirty="0" smtClean="0"/>
              <a:t>BASES DOS “SUJEITOS COLETIVOS DO CAPITAL” PARA A EDUCAÇÃO PÚBLICA:</a:t>
            </a:r>
            <a:endParaRPr lang="pt-BR" sz="3900" b="1" dirty="0"/>
          </a:p>
        </p:txBody>
      </p:sp>
      <p:sp>
        <p:nvSpPr>
          <p:cNvPr id="3" name="Espaço Reservado para Conteúdo 2"/>
          <p:cNvSpPr>
            <a:spLocks noGrp="1"/>
          </p:cNvSpPr>
          <p:nvPr>
            <p:ph idx="1"/>
          </p:nvPr>
        </p:nvSpPr>
        <p:spPr>
          <a:xfrm>
            <a:off x="389614" y="1598212"/>
            <a:ext cx="11251096" cy="4826441"/>
          </a:xfrm>
        </p:spPr>
        <p:txBody>
          <a:bodyPr>
            <a:normAutofit fontScale="92500"/>
          </a:bodyPr>
          <a:lstStyle/>
          <a:p>
            <a:r>
              <a:rPr lang="pt-BR" dirty="0" smtClean="0"/>
              <a:t>A partir da crise internacional do capital na década de 1970 e do Consenso de Washington de 1990, foram lançados documentos orientando a organização estatal e a política educacional nos países de capitalismo tardio:</a:t>
            </a:r>
          </a:p>
          <a:p>
            <a:pPr marL="514350" indent="-514350">
              <a:buAutoNum type="arabicParenR"/>
            </a:pPr>
            <a:r>
              <a:rPr lang="pt-BR" dirty="0"/>
              <a:t>O Ensino Superior: as lições derivadas da experiência – BM </a:t>
            </a:r>
            <a:r>
              <a:rPr lang="pt-BR" dirty="0" smtClean="0"/>
              <a:t>1994;</a:t>
            </a:r>
            <a:endParaRPr lang="pt-BR" dirty="0"/>
          </a:p>
          <a:p>
            <a:pPr marL="514350" indent="-514350">
              <a:buAutoNum type="arabicParenR"/>
            </a:pPr>
            <a:r>
              <a:rPr lang="pt-BR" dirty="0" smtClean="0"/>
              <a:t>Relatório sobre o desenvolvimento mundial: conhecimento para o desenvolvimento – BM </a:t>
            </a:r>
            <a:r>
              <a:rPr lang="pt-BR" dirty="0" smtClean="0"/>
              <a:t>1997;</a:t>
            </a:r>
            <a:endParaRPr lang="pt-BR" dirty="0" smtClean="0"/>
          </a:p>
          <a:p>
            <a:pPr marL="514350" indent="-514350">
              <a:buAutoNum type="arabicParenR"/>
            </a:pPr>
            <a:r>
              <a:rPr lang="pt-BR" dirty="0" smtClean="0"/>
              <a:t>Documento da Conferência Mundial sobre Educação Superior no século XXI – UNESCO </a:t>
            </a:r>
            <a:r>
              <a:rPr lang="pt-BR" dirty="0" smtClean="0"/>
              <a:t>1998;</a:t>
            </a:r>
            <a:endParaRPr lang="pt-BR" dirty="0" smtClean="0"/>
          </a:p>
          <a:p>
            <a:pPr marL="514350" indent="-514350">
              <a:buAutoNum type="arabicParenR"/>
            </a:pPr>
            <a:r>
              <a:rPr lang="pt-BR" dirty="0" smtClean="0"/>
              <a:t>Documento estratégico do Banco Mundial: a educação na América Latina e Caribe – BM </a:t>
            </a:r>
            <a:r>
              <a:rPr lang="pt-BR" dirty="0" smtClean="0"/>
              <a:t>1999;</a:t>
            </a:r>
            <a:endParaRPr lang="pt-BR" dirty="0" smtClean="0"/>
          </a:p>
          <a:p>
            <a:pPr marL="514350" indent="-514350">
              <a:buAutoNum type="arabicParenR"/>
            </a:pPr>
            <a:r>
              <a:rPr lang="pt-BR" dirty="0" smtClean="0"/>
              <a:t>Política de mudança e desenvolvimento no ensino superior – UNESCO 1999 </a:t>
            </a:r>
            <a:r>
              <a:rPr lang="pt-BR" dirty="0" smtClean="0"/>
              <a:t>;</a:t>
            </a:r>
            <a:endParaRPr lang="pt-BR" dirty="0" smtClean="0"/>
          </a:p>
          <a:p>
            <a:pPr marL="514350" indent="-514350">
              <a:buAutoNum type="arabicParenR"/>
            </a:pPr>
            <a:endParaRPr lang="pt-BR" dirty="0"/>
          </a:p>
        </p:txBody>
      </p:sp>
    </p:spTree>
    <p:extLst>
      <p:ext uri="{BB962C8B-B14F-4D97-AF65-F5344CB8AC3E}">
        <p14:creationId xmlns:p14="http://schemas.microsoft.com/office/powerpoint/2010/main" val="4018313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30"/>
            <a:ext cx="10515600" cy="1058154"/>
          </a:xfrm>
        </p:spPr>
        <p:txBody>
          <a:bodyPr/>
          <a:lstStyle/>
          <a:p>
            <a:endParaRPr lang="pt-BR" dirty="0"/>
          </a:p>
        </p:txBody>
      </p:sp>
      <p:sp>
        <p:nvSpPr>
          <p:cNvPr id="3" name="Espaço Reservado para Conteúdo 2"/>
          <p:cNvSpPr>
            <a:spLocks noGrp="1"/>
          </p:cNvSpPr>
          <p:nvPr>
            <p:ph idx="1"/>
          </p:nvPr>
        </p:nvSpPr>
        <p:spPr>
          <a:xfrm>
            <a:off x="580445" y="1825625"/>
            <a:ext cx="11092070" cy="4351338"/>
          </a:xfrm>
        </p:spPr>
        <p:txBody>
          <a:bodyPr/>
          <a:lstStyle/>
          <a:p>
            <a:pPr marL="0" indent="0">
              <a:buNone/>
            </a:pPr>
            <a:r>
              <a:rPr lang="pt-BR" dirty="0" smtClean="0"/>
              <a:t>6) </a:t>
            </a:r>
            <a:r>
              <a:rPr lang="pt-BR" dirty="0"/>
              <a:t>Documento Serviços de Educação – OMC </a:t>
            </a:r>
            <a:r>
              <a:rPr lang="pt-BR" dirty="0" smtClean="0"/>
              <a:t>1998;</a:t>
            </a:r>
            <a:endParaRPr lang="pt-BR" dirty="0" smtClean="0"/>
          </a:p>
          <a:p>
            <a:pPr marL="0" indent="0">
              <a:buNone/>
            </a:pPr>
            <a:r>
              <a:rPr lang="pt-BR" dirty="0" smtClean="0"/>
              <a:t>7) Documento Comunicação dos Estados Unidos – serviços de educação – OMC </a:t>
            </a:r>
            <a:r>
              <a:rPr lang="pt-BR" dirty="0" smtClean="0"/>
              <a:t>1998;</a:t>
            </a:r>
            <a:endParaRPr lang="pt-BR" dirty="0" smtClean="0"/>
          </a:p>
          <a:p>
            <a:pPr marL="0" indent="0">
              <a:buNone/>
            </a:pPr>
            <a:r>
              <a:rPr lang="pt-BR" dirty="0" smtClean="0"/>
              <a:t>8) Declaração de Bolonha – </a:t>
            </a:r>
            <a:r>
              <a:rPr lang="pt-BR" dirty="0" smtClean="0"/>
              <a:t>1999;</a:t>
            </a:r>
            <a:endParaRPr lang="pt-BR" dirty="0" smtClean="0"/>
          </a:p>
          <a:p>
            <a:pPr marL="0" indent="0">
              <a:buNone/>
            </a:pPr>
            <a:r>
              <a:rPr lang="pt-BR" dirty="0" smtClean="0"/>
              <a:t>9) Relatório Sintético sobre as tendências e desenvolvimentos na educação superior desde a Conferência Mundial sobre Educação Superior – UNESCO </a:t>
            </a:r>
            <a:r>
              <a:rPr lang="pt-BR" dirty="0" smtClean="0"/>
              <a:t>2003;</a:t>
            </a:r>
            <a:endParaRPr lang="pt-BR" dirty="0" smtClean="0"/>
          </a:p>
          <a:p>
            <a:pPr marL="0" indent="0">
              <a:buNone/>
            </a:pPr>
            <a:r>
              <a:rPr lang="pt-BR" dirty="0" smtClean="0"/>
              <a:t>10) Um ajuste Justo – BM </a:t>
            </a:r>
            <a:r>
              <a:rPr lang="pt-BR" dirty="0" smtClean="0"/>
              <a:t>2017.</a:t>
            </a:r>
            <a:endParaRPr lang="pt-BR" dirty="0"/>
          </a:p>
        </p:txBody>
      </p:sp>
    </p:spTree>
    <p:extLst>
      <p:ext uri="{BB962C8B-B14F-4D97-AF65-F5344CB8AC3E}">
        <p14:creationId xmlns:p14="http://schemas.microsoft.com/office/powerpoint/2010/main" val="718085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8296" y="127221"/>
            <a:ext cx="10376452" cy="1184745"/>
          </a:xfrm>
        </p:spPr>
        <p:txBody>
          <a:bodyPr>
            <a:normAutofit fontScale="90000"/>
          </a:bodyPr>
          <a:lstStyle/>
          <a:p>
            <a:pPr algn="ctr"/>
            <a:r>
              <a:rPr lang="pt-BR" b="1" dirty="0" smtClean="0"/>
              <a:t>EIXOS CENTRAIS DO PROJETO DE EDUCAÇÃO PARA A AMÉRICA LATINA:</a:t>
            </a:r>
            <a:endParaRPr lang="pt-BR" b="1" dirty="0"/>
          </a:p>
        </p:txBody>
      </p:sp>
      <p:sp>
        <p:nvSpPr>
          <p:cNvPr id="3" name="Espaço Reservado para Conteúdo 2"/>
          <p:cNvSpPr>
            <a:spLocks noGrp="1"/>
          </p:cNvSpPr>
          <p:nvPr>
            <p:ph idx="1"/>
          </p:nvPr>
        </p:nvSpPr>
        <p:spPr>
          <a:xfrm>
            <a:off x="620201" y="1693628"/>
            <a:ext cx="11123875" cy="4483335"/>
          </a:xfrm>
        </p:spPr>
        <p:txBody>
          <a:bodyPr/>
          <a:lstStyle/>
          <a:p>
            <a:pPr>
              <a:buFont typeface="Wingdings" pitchFamily="2" charset="2"/>
              <a:buChar char="Ø"/>
            </a:pPr>
            <a:r>
              <a:rPr lang="pt-BR" dirty="0" err="1" smtClean="0"/>
              <a:t>Empresariamento</a:t>
            </a:r>
            <a:r>
              <a:rPr lang="pt-BR" dirty="0" smtClean="0"/>
              <a:t> da </a:t>
            </a:r>
            <a:r>
              <a:rPr lang="pt-BR" dirty="0" smtClean="0"/>
              <a:t>educação;</a:t>
            </a:r>
            <a:endParaRPr lang="pt-BR" dirty="0" smtClean="0"/>
          </a:p>
          <a:p>
            <a:pPr>
              <a:buFont typeface="Wingdings" pitchFamily="2" charset="2"/>
              <a:buChar char="Ø"/>
            </a:pPr>
            <a:r>
              <a:rPr lang="pt-BR" dirty="0" err="1" smtClean="0"/>
              <a:t>Mercadorização</a:t>
            </a:r>
            <a:r>
              <a:rPr lang="pt-BR" dirty="0" smtClean="0"/>
              <a:t> da </a:t>
            </a:r>
            <a:r>
              <a:rPr lang="pt-BR" dirty="0" smtClean="0"/>
              <a:t>educação;</a:t>
            </a:r>
            <a:endParaRPr lang="pt-BR" dirty="0" smtClean="0"/>
          </a:p>
          <a:p>
            <a:pPr>
              <a:buFont typeface="Wingdings" pitchFamily="2" charset="2"/>
              <a:buChar char="Ø"/>
            </a:pPr>
            <a:r>
              <a:rPr lang="pt-BR" dirty="0" smtClean="0"/>
              <a:t>Ampliação do setor de educação privada com incentivo </a:t>
            </a:r>
            <a:r>
              <a:rPr lang="pt-BR" dirty="0" smtClean="0"/>
              <a:t>estatal;</a:t>
            </a:r>
            <a:endParaRPr lang="pt-BR" dirty="0" smtClean="0"/>
          </a:p>
          <a:p>
            <a:pPr>
              <a:buFont typeface="Wingdings" pitchFamily="2" charset="2"/>
              <a:buChar char="Ø"/>
            </a:pPr>
            <a:r>
              <a:rPr lang="pt-BR" dirty="0" err="1" smtClean="0"/>
              <a:t>Aligeiramento</a:t>
            </a:r>
            <a:r>
              <a:rPr lang="pt-BR" dirty="0" smtClean="0"/>
              <a:t> </a:t>
            </a:r>
            <a:r>
              <a:rPr lang="pt-BR" dirty="0" smtClean="0"/>
              <a:t>da Educação (redução dos currículos</a:t>
            </a:r>
            <a:r>
              <a:rPr lang="pt-BR" dirty="0" smtClean="0"/>
              <a:t>);</a:t>
            </a:r>
            <a:endParaRPr lang="pt-BR" dirty="0" smtClean="0"/>
          </a:p>
          <a:p>
            <a:pPr>
              <a:buFont typeface="Wingdings" pitchFamily="2" charset="2"/>
              <a:buChar char="Ø"/>
            </a:pPr>
            <a:r>
              <a:rPr lang="pt-BR" dirty="0" smtClean="0"/>
              <a:t>Certificação em larga escala (EAD, ensino </a:t>
            </a:r>
            <a:r>
              <a:rPr lang="pt-BR" dirty="0" smtClean="0"/>
              <a:t>privado</a:t>
            </a:r>
            <a:r>
              <a:rPr lang="pt-BR" dirty="0"/>
              <a:t> </a:t>
            </a:r>
            <a:r>
              <a:rPr lang="pt-BR" dirty="0" smtClean="0"/>
              <a:t>etc.</a:t>
            </a:r>
            <a:r>
              <a:rPr lang="pt-BR" dirty="0" smtClean="0"/>
              <a:t>);</a:t>
            </a:r>
            <a:endParaRPr lang="pt-BR" dirty="0" smtClean="0"/>
          </a:p>
          <a:p>
            <a:pPr>
              <a:buFont typeface="Wingdings" pitchFamily="2" charset="2"/>
              <a:buChar char="Ø"/>
            </a:pPr>
            <a:r>
              <a:rPr lang="pt-BR" dirty="0" smtClean="0"/>
              <a:t>Parceria público </a:t>
            </a:r>
            <a:r>
              <a:rPr lang="pt-BR" dirty="0" smtClean="0"/>
              <a:t>privada;</a:t>
            </a:r>
            <a:endParaRPr lang="pt-BR" dirty="0" smtClean="0"/>
          </a:p>
          <a:p>
            <a:pPr>
              <a:buFont typeface="Wingdings" pitchFamily="2" charset="2"/>
              <a:buChar char="Ø"/>
            </a:pPr>
            <a:r>
              <a:rPr lang="pt-BR" dirty="0" smtClean="0"/>
              <a:t>Terceirização das atividades </a:t>
            </a:r>
            <a:r>
              <a:rPr lang="pt-BR" dirty="0" smtClean="0"/>
              <a:t>meio;</a:t>
            </a:r>
            <a:endParaRPr lang="pt-BR" dirty="0" smtClean="0"/>
          </a:p>
          <a:p>
            <a:pPr>
              <a:buFont typeface="Wingdings" pitchFamily="2" charset="2"/>
              <a:buChar char="Ø"/>
            </a:pPr>
            <a:r>
              <a:rPr lang="pt-BR" dirty="0" smtClean="0"/>
              <a:t>Educação </a:t>
            </a:r>
            <a:r>
              <a:rPr lang="pt-BR" dirty="0" smtClean="0"/>
              <a:t>concebida como “serviço</a:t>
            </a:r>
            <a:r>
              <a:rPr lang="pt-BR" dirty="0" smtClean="0"/>
              <a:t>” </a:t>
            </a:r>
            <a:r>
              <a:rPr lang="pt-BR" dirty="0" smtClean="0"/>
              <a:t>conforme </a:t>
            </a:r>
            <a:r>
              <a:rPr lang="pt-BR" dirty="0" smtClean="0"/>
              <a:t>expresso pela </a:t>
            </a:r>
            <a:r>
              <a:rPr lang="pt-BR" dirty="0" smtClean="0"/>
              <a:t>OMC.</a:t>
            </a:r>
            <a:endParaRPr lang="pt-BR" dirty="0"/>
          </a:p>
        </p:txBody>
      </p:sp>
    </p:spTree>
    <p:extLst>
      <p:ext uri="{BB962C8B-B14F-4D97-AF65-F5344CB8AC3E}">
        <p14:creationId xmlns:p14="http://schemas.microsoft.com/office/powerpoint/2010/main" val="40059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2772</TotalTime>
  <Words>5799</Words>
  <Application>Microsoft Office PowerPoint</Application>
  <PresentationFormat>Personalizar</PresentationFormat>
  <Paragraphs>254</Paragraphs>
  <Slides>57</Slides>
  <Notes>0</Notes>
  <HiddenSlides>0</HiddenSlides>
  <MMClips>0</MMClips>
  <ScaleCrop>false</ScaleCrop>
  <HeadingPairs>
    <vt:vector size="4" baseType="variant">
      <vt:variant>
        <vt:lpstr>Tema</vt:lpstr>
      </vt:variant>
      <vt:variant>
        <vt:i4>16</vt:i4>
      </vt:variant>
      <vt:variant>
        <vt:lpstr>Títulos de slides</vt:lpstr>
      </vt:variant>
      <vt:variant>
        <vt:i4>57</vt:i4>
      </vt:variant>
    </vt:vector>
  </HeadingPairs>
  <TitlesOfParts>
    <vt:vector size="73" baseType="lpstr">
      <vt:lpstr>Tema do Office</vt:lpstr>
      <vt:lpstr>1_Tema do Office</vt:lpstr>
      <vt:lpstr>2_Tema do Office</vt:lpstr>
      <vt:lpstr>3_Tema do Office</vt:lpstr>
      <vt:lpstr>4_Tema do Office</vt:lpstr>
      <vt:lpstr>5_Tema do Office</vt:lpstr>
      <vt:lpstr>6_Tema do Office</vt:lpstr>
      <vt:lpstr>7_Tema do Office</vt:lpstr>
      <vt:lpstr>8_Tema do Office</vt:lpstr>
      <vt:lpstr>9_Tema do Office</vt:lpstr>
      <vt:lpstr>10_Tema do Office</vt:lpstr>
      <vt:lpstr>11_Tema do Office</vt:lpstr>
      <vt:lpstr>12_Tema do Office</vt:lpstr>
      <vt:lpstr>13_Tema do Office</vt:lpstr>
      <vt:lpstr>14_Tema do Office</vt:lpstr>
      <vt:lpstr>15_Tema do Office</vt:lpstr>
      <vt:lpstr>Apresentação do PowerPoint</vt:lpstr>
      <vt:lpstr>PRESSUPOSTOS DA ANÁLISE:</vt:lpstr>
      <vt:lpstr>SITUANDO AS CRISES:</vt:lpstr>
      <vt:lpstr>Apresentação do PowerPoint</vt:lpstr>
      <vt:lpstr>AS EXIGÊNCIAS DA CRISE ESTRUTURAL DO CAPITAL:</vt:lpstr>
      <vt:lpstr>AS 10 REGRAS DO CONSENSO DE WASHINGTON PARA RECUPERAR O CAPITALISMO:</vt:lpstr>
      <vt:lpstr>BASES DOS “SUJEITOS COLETIVOS DO CAPITAL” PARA A EDUCAÇÃO PÚBLICA:</vt:lpstr>
      <vt:lpstr>Apresentação do PowerPoint</vt:lpstr>
      <vt:lpstr>EIXOS CENTRAIS DO PROJETO DE EDUCAÇÃO PARA A AMÉRICA LATINA:</vt:lpstr>
      <vt:lpstr>A PARTICULARIDADE BRASILEIRA:</vt:lpstr>
      <vt:lpstr>PERÍODO DA REDEMOCRATIZAÇÃO NO BRASIL:</vt:lpstr>
      <vt:lpstr>Como estávamos antes do FUTURE-SE? Números sobre os gastos e investimentos do governo</vt:lpstr>
      <vt:lpstr>Série histórica do Tesouro Nacional dos gastos do Governo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 MERCADO DA EDUCAÇÃO:</vt:lpstr>
      <vt:lpstr>Ações das empresas educacionais do Brasil crescem após anúncio dos cortes na Educação</vt:lpstr>
      <vt:lpstr>ENSINO PÚBLICO X ENSINO PRIVADO:</vt:lpstr>
      <vt:lpstr>Apresentação do PowerPoint</vt:lpstr>
      <vt:lpstr>UM POUCO SOBRE O FUTURE-SE:</vt:lpstr>
      <vt:lpstr>LEIS QUE SÃO ALTERADAS COM O FUTURE-SE:</vt:lpstr>
      <vt:lpstr>Apresentação do PowerPoint</vt:lpstr>
      <vt:lpstr>Apresentação do PowerPoint</vt:lpstr>
      <vt:lpstr>Apresentação do PowerPoint</vt:lpstr>
      <vt:lpstr>BASES DO PROJETO FUTURE-SE:</vt:lpstr>
      <vt:lpstr>Apresentação do PowerPoint</vt:lpstr>
      <vt:lpstr>EIXOS PARA ANALISAR O FUTURE-SE:</vt:lpstr>
      <vt:lpstr>Apresentação do PowerPoint</vt:lpstr>
      <vt:lpstr>CONSTITUIÇÃO DE 1988 – ARTIGO 207</vt:lpstr>
      <vt:lpstr>ATAQUES A AUTONOMIA UNIVERSITÁRIA:</vt:lpstr>
      <vt:lpstr>Apresentação do PowerPoint</vt:lpstr>
      <vt:lpstr>Apresentação do PowerPoint</vt:lpstr>
      <vt:lpstr>Apresentação do PowerPoint</vt:lpstr>
      <vt:lpstr>Apresentação do PowerPoint</vt:lpstr>
      <vt:lpstr>Apresentação do PowerPoint</vt:lpstr>
      <vt:lpstr>Apresentação do PowerPoint</vt:lpstr>
      <vt:lpstr>MITOS E VERDADES:</vt:lpstr>
      <vt:lpstr>TRADIÇÃO DA BURGUESIA BRASILEIRA:</vt:lpstr>
      <vt:lpstr>AS BASES DA INDUSTRIALIZAÇÃO E DA ECONOMIA BRASILEIRA:</vt:lpstr>
      <vt:lpstr>INVESTIMENTO EM PESQUISA E DESENVOLVIMENTO (P&amp;D) </vt:lpstr>
      <vt:lpstr>Apresentação do PowerPoint</vt:lpstr>
      <vt:lpstr>Apresentação do PowerPoint</vt:lpstr>
      <vt:lpstr>Apresentação do PowerPoint</vt:lpstr>
      <vt:lpstr>Apresentação do PowerPoint</vt:lpstr>
      <vt:lpstr>Apresentação do PowerPoint</vt:lpstr>
      <vt:lpstr>Apresentação do PowerPoint</vt:lpstr>
      <vt:lpstr>PASSOS DA LUTA E DA RESISTÊNCIA:</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Ex-Libris Brasilia</dc:creator>
  <cp:lastModifiedBy>Raquel</cp:lastModifiedBy>
  <cp:revision>107</cp:revision>
  <dcterms:created xsi:type="dcterms:W3CDTF">2019-08-09T18:25:59Z</dcterms:created>
  <dcterms:modified xsi:type="dcterms:W3CDTF">2019-08-23T16:48:11Z</dcterms:modified>
</cp:coreProperties>
</file>