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7" r:id="rId9"/>
    <p:sldId id="269" r:id="rId10"/>
    <p:sldId id="270" r:id="rId11"/>
    <p:sldId id="271" r:id="rId12"/>
    <p:sldId id="272" r:id="rId13"/>
    <p:sldId id="274" r:id="rId14"/>
    <p:sldId id="275" r:id="rId15"/>
    <p:sldId id="276" r:id="rId16"/>
    <p:sldId id="278" r:id="rId17"/>
    <p:sldId id="279" r:id="rId18"/>
    <p:sldId id="291" r:id="rId19"/>
    <p:sldId id="280" r:id="rId20"/>
    <p:sldId id="292" r:id="rId21"/>
    <p:sldId id="281" r:id="rId22"/>
    <p:sldId id="282" r:id="rId23"/>
    <p:sldId id="283" r:id="rId24"/>
    <p:sldId id="285" r:id="rId25"/>
    <p:sldId id="286" r:id="rId26"/>
    <p:sldId id="287" r:id="rId27"/>
    <p:sldId id="288" r:id="rId28"/>
    <p:sldId id="293" r:id="rId29"/>
    <p:sldId id="294" r:id="rId30"/>
    <p:sldId id="289" r:id="rId31"/>
    <p:sldId id="290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85" autoAdjust="0"/>
    <p:restoredTop sz="94660"/>
  </p:normalViewPr>
  <p:slideViewPr>
    <p:cSldViewPr snapToGrid="0">
      <p:cViewPr>
        <p:scale>
          <a:sx n="125" d="100"/>
          <a:sy n="125" d="100"/>
        </p:scale>
        <p:origin x="-348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nasefe.org.br/v3/index.php?option=com_docman&amp;task=doc_download&amp;gid=1820&amp;Itemid=128" TargetMode="External"/><Relationship Id="rId2" Type="http://schemas.openxmlformats.org/officeDocument/2006/relationships/hyperlink" Target="http://www.sinasefe.org.br/v3/index.php?option=com_docman&amp;task=doc_download&amp;gid=1832&amp;Itemid=12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sinasefe.org.br/v3/index.php?option=com_docman&amp;task=doc_download&amp;gid=1898&amp;Itemid=128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grevenasfederais.andes.org.br/2015/10/10/comunicado-cng-no-46-11-de-outubro-de-2015/" TargetMode="External"/><Relationship Id="rId2" Type="http://schemas.openxmlformats.org/officeDocument/2006/relationships/hyperlink" Target="http://www.sinasefe.org.br/v3/index.php?option=com_content&amp;view=article&amp;id=1515:acordos-de-greve-nota-explicativa-&amp;catid=314:greve-2015&amp;Itemid=13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proifes.org.br/noticia/1367/proifes-assina-acordo-com-o-governo-que-reestrutura-salarios-e-carreiras-dos-docentes-federais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6611" y="730281"/>
            <a:ext cx="7766936" cy="1646302"/>
          </a:xfrm>
        </p:spPr>
        <p:txBody>
          <a:bodyPr/>
          <a:lstStyle/>
          <a:p>
            <a:r>
              <a:rPr lang="pt-BR" b="1" u="sng" dirty="0"/>
              <a:t>MAGISTÉRIO DO EBTT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8186" y="2221136"/>
            <a:ext cx="9530366" cy="178022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pt-BR" sz="4000" dirty="0">
                <a:solidFill>
                  <a:schemeClr val="tx1"/>
                </a:solidFill>
              </a:rPr>
              <a:t>ALTERAÇÕES PROMOVIDAS PELA LEI Nº </a:t>
            </a:r>
            <a:r>
              <a:rPr lang="pt-BR" sz="4000" dirty="0" smtClean="0">
                <a:solidFill>
                  <a:schemeClr val="tx1"/>
                </a:solidFill>
              </a:rPr>
              <a:t>13.325/2016</a:t>
            </a:r>
          </a:p>
          <a:p>
            <a:pPr algn="l"/>
            <a:endParaRPr lang="pt-BR" sz="4000" dirty="0">
              <a:solidFill>
                <a:schemeClr val="tx1"/>
              </a:solidFill>
            </a:endParaRPr>
          </a:p>
          <a:p>
            <a:pPr algn="l"/>
            <a:r>
              <a:rPr lang="pt-BR" sz="4000" dirty="0" smtClean="0">
                <a:solidFill>
                  <a:schemeClr val="tx1"/>
                </a:solidFill>
              </a:rPr>
              <a:t>PERSPECTIVAS </a:t>
            </a:r>
            <a:r>
              <a:rPr lang="pt-BR" sz="4000" dirty="0">
                <a:solidFill>
                  <a:schemeClr val="tx1"/>
                </a:solidFill>
              </a:rPr>
              <a:t>PARA A CARREIRA</a:t>
            </a:r>
          </a:p>
          <a:p>
            <a:endParaRPr lang="pt-BR" dirty="0"/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1620830" y="5350904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5" name="Subtítulo 2"/>
          <p:cNvSpPr txBox="1">
            <a:spLocks/>
          </p:cNvSpPr>
          <p:nvPr/>
        </p:nvSpPr>
        <p:spPr>
          <a:xfrm>
            <a:off x="864129" y="5626142"/>
            <a:ext cx="7766936" cy="12318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b="1" dirty="0" smtClean="0"/>
              <a:t>EMMANUEL </a:t>
            </a:r>
            <a:r>
              <a:rPr lang="pt-BR" b="1" dirty="0"/>
              <a:t>MARTINS</a:t>
            </a:r>
            <a:endParaRPr lang="pt-BR" dirty="0"/>
          </a:p>
          <a:p>
            <a:pPr algn="ctr"/>
            <a:r>
              <a:rPr lang="pt-BR" b="1" dirty="0" smtClean="0"/>
              <a:t>SEÇÃO SINDICAL UFSC</a:t>
            </a:r>
          </a:p>
          <a:p>
            <a:pPr algn="ctr"/>
            <a:r>
              <a:rPr lang="pt-BR" b="1" dirty="0" smtClean="0"/>
              <a:t>SLPG </a:t>
            </a:r>
            <a:r>
              <a:rPr lang="pt-BR" b="1" dirty="0"/>
              <a:t>ADVOGADOS ASSOCIADOS</a:t>
            </a:r>
            <a:endParaRPr lang="pt-BR" dirty="0"/>
          </a:p>
          <a:p>
            <a:pPr algn="ctr"/>
            <a:endParaRPr lang="pt-BR" dirty="0"/>
          </a:p>
        </p:txBody>
      </p:sp>
      <p:sp>
        <p:nvSpPr>
          <p:cNvPr id="4" name="AutoShape 2" descr="Resultado de imagem para andes SINDICA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5350904"/>
            <a:ext cx="1613124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305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3224" y="455054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82841" y="1943100"/>
            <a:ext cx="8596668" cy="3578469"/>
          </a:xfrm>
        </p:spPr>
        <p:txBody>
          <a:bodyPr>
            <a:normAutofit/>
          </a:bodyPr>
          <a:lstStyle/>
          <a:p>
            <a:pPr algn="just" fontAlgn="base"/>
            <a:r>
              <a:rPr lang="pt-BR" b="1" dirty="0"/>
              <a:t>Progressão e Promoção Funcional nas Carreiras: devidas a partir da conclusão dos interstícios, cumpridos pelo professor cumprir os necessários requisitos (art. 1º, incluindo art. 15-A na Lei nº </a:t>
            </a:r>
            <a:r>
              <a:rPr lang="pt-BR" b="1" dirty="0" smtClean="0"/>
              <a:t>12.772/2012)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pt-BR" dirty="0" smtClean="0"/>
              <a:t>Deixa </a:t>
            </a:r>
            <a:r>
              <a:rPr lang="pt-BR" dirty="0"/>
              <a:t>ainda não explícito o que a lei e </a:t>
            </a:r>
            <a:r>
              <a:rPr lang="pt-BR" dirty="0">
                <a:solidFill>
                  <a:schemeClr val="tx1"/>
                </a:solidFill>
              </a:rPr>
              <a:t>a jurisprudência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/>
              <a:t>já </a:t>
            </a:r>
            <a:r>
              <a:rPr lang="pt-BR" dirty="0" smtClean="0"/>
              <a:t>diziam</a:t>
            </a:r>
            <a:endParaRPr lang="pt-BR" dirty="0"/>
          </a:p>
          <a:p>
            <a:pPr marL="0" indent="0" algn="just" fontAlgn="base">
              <a:buNone/>
            </a:pPr>
            <a:endParaRPr lang="pt-BR" dirty="0" smtClean="0"/>
          </a:p>
          <a:p>
            <a:pPr marL="0" indent="0" algn="just" fontAlgn="base">
              <a:buNone/>
            </a:pPr>
            <a:endParaRPr lang="pt-BR" dirty="0"/>
          </a:p>
          <a:p>
            <a:pPr algn="just" fontAlgn="base"/>
            <a:r>
              <a:rPr lang="pt-BR" b="1" dirty="0" smtClean="0"/>
              <a:t>Fim </a:t>
            </a:r>
            <a:r>
              <a:rPr lang="pt-BR" b="1" dirty="0"/>
              <a:t>da exigência de conclusão do estágio probatório para a mudança de regime de trabalho (art. 20, revoga o § 2ª do art. 22 da Lei nº 2012)</a:t>
            </a:r>
            <a:endParaRPr lang="pt-BR" dirty="0"/>
          </a:p>
          <a:p>
            <a:pPr marL="0" indent="0" algn="just" fontAlgn="base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01873" y="4778062"/>
            <a:ext cx="1438275" cy="207993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6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1838" y="423194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203938"/>
            <a:ext cx="8596668" cy="4560277"/>
          </a:xfrm>
        </p:spPr>
        <p:txBody>
          <a:bodyPr>
            <a:normAutofit/>
          </a:bodyPr>
          <a:lstStyle/>
          <a:p>
            <a:pPr algn="just" fontAlgn="base"/>
            <a:r>
              <a:rPr lang="pt-BR" b="1" dirty="0"/>
              <a:t>Fim do controle de frequência no EBTT, tal como já ocorre no caso dos docentes do Ensino Superior (Decreto 1.590/95)</a:t>
            </a: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 smtClean="0"/>
              <a:t>Estava </a:t>
            </a:r>
            <a:r>
              <a:rPr lang="pt-BR" dirty="0"/>
              <a:t>previsto na cláusula sexta do termo de acordo, mas ainda não                                             cumprido.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 fontAlgn="base"/>
            <a:r>
              <a:rPr lang="pt-BR" b="1" dirty="0" smtClean="0"/>
              <a:t>Carreira </a:t>
            </a:r>
            <a:r>
              <a:rPr lang="pt-BR" b="1" dirty="0"/>
              <a:t>do Magistério de Ensino Básico Federal: será aberto novo prazo de 12 meses para o enquadramento na Carreira de Ensino Básico, Técnico e Tecnológico (EBTT), para </a:t>
            </a:r>
            <a:r>
              <a:rPr lang="pt-BR" u="sng" dirty="0"/>
              <a:t>ativos</a:t>
            </a:r>
            <a:r>
              <a:rPr lang="pt-BR" b="1" dirty="0"/>
              <a:t> (art. 3º, caput), </a:t>
            </a:r>
            <a:r>
              <a:rPr lang="pt-BR" u="sng" dirty="0"/>
              <a:t>aposentados</a:t>
            </a:r>
            <a:r>
              <a:rPr lang="pt-BR" b="1" dirty="0"/>
              <a:t> e </a:t>
            </a:r>
            <a:r>
              <a:rPr lang="pt-BR" u="sng" dirty="0"/>
              <a:t>pensionistas</a:t>
            </a:r>
            <a:r>
              <a:rPr lang="pt-BR" b="1" dirty="0"/>
              <a:t> (art. 3º, §8º</a:t>
            </a:r>
            <a:r>
              <a:rPr lang="pt-BR" b="1" dirty="0" smtClean="0"/>
              <a:t>)</a:t>
            </a:r>
            <a:endParaRPr lang="pt-BR" dirty="0" smtClean="0"/>
          </a:p>
          <a:p>
            <a:pPr fontAlgn="base">
              <a:buFont typeface="Wingdings" pitchFamily="2" charset="2"/>
              <a:buChar char="ü"/>
            </a:pPr>
            <a:r>
              <a:rPr lang="pt-BR" dirty="0" smtClean="0"/>
              <a:t>Carreira do Magistério de Ensino Básico Federal fora do Plano de Carreiras e Cargos do Magistério Federal (Lei nº 12.772/2012) </a:t>
            </a:r>
            <a:r>
              <a:rPr lang="pt-BR" b="1" u="sng" dirty="0" smtClean="0"/>
              <a:t>Extinção?</a:t>
            </a: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28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1838" y="411470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180491"/>
            <a:ext cx="8596668" cy="4067909"/>
          </a:xfrm>
        </p:spPr>
        <p:txBody>
          <a:bodyPr>
            <a:normAutofit/>
          </a:bodyPr>
          <a:lstStyle/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Desde que cumpram requisitos de titulação exigidos na Lei nº 12.772/2012 (diploma de nível superior em nível de graduação, conforme § 1º do art. 10 da citada Lei nº 12.772/2012)	</a:t>
            </a:r>
            <a:endParaRPr lang="pt-BR" dirty="0" smtClean="0"/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 smtClean="0"/>
              <a:t>No caso </a:t>
            </a:r>
            <a:r>
              <a:rPr lang="pt-BR" dirty="0"/>
              <a:t>dos aposentados e pensionistas desde que o benefício tenha a garantia da paridade e desde que o aposentado ou instituidor tenha cumprido os requisitos acima em </a:t>
            </a:r>
            <a:r>
              <a:rPr lang="pt-BR" dirty="0" smtClean="0"/>
              <a:t>atividade</a:t>
            </a:r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 smtClean="0"/>
              <a:t>Enquadramento </a:t>
            </a:r>
            <a:r>
              <a:rPr lang="pt-BR" dirty="0"/>
              <a:t>de acordo com as atribuições e os requisitos de formação profissional e a posição relativa na tabela (respeitará as progressões que o </a:t>
            </a:r>
            <a:r>
              <a:rPr lang="pt-BR" dirty="0" smtClean="0"/>
              <a:t>professor </a:t>
            </a:r>
            <a:r>
              <a:rPr lang="pt-BR" dirty="0"/>
              <a:t>já obteve</a:t>
            </a:r>
            <a:r>
              <a:rPr lang="pt-BR" dirty="0" smtClean="0"/>
              <a:t>)</a:t>
            </a:r>
          </a:p>
          <a:p>
            <a:pPr marL="0" indent="0" algn="just" fontAlgn="base">
              <a:buNone/>
            </a:pPr>
            <a:endParaRPr lang="pt-BR" dirty="0"/>
          </a:p>
          <a:p>
            <a:pPr algn="just" fontAlgn="base"/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00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2190" y="379046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1699846"/>
            <a:ext cx="8596668" cy="4994031"/>
          </a:xfrm>
        </p:spPr>
        <p:txBody>
          <a:bodyPr>
            <a:normAutofit/>
          </a:bodyPr>
          <a:lstStyle/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No caso de aposentados e pensionistas o enquadramento levará em consideração a situação em que o servidor se encontrava na aposentadoria ou em que se originou a pensão</a:t>
            </a:r>
          </a:p>
          <a:p>
            <a:pPr marL="0" indent="0" algn="just" fontAlgn="base">
              <a:buNone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Opção irretratável de não ir (opção inversa e diferente da que ocorreu com a Lei 11.784/08, art. 108-A)</a:t>
            </a:r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Opção deverá ser feita no prazo de 12 meses contados </a:t>
            </a:r>
            <a:r>
              <a:rPr lang="pt-BR" dirty="0" smtClean="0"/>
              <a:t>da vigência </a:t>
            </a:r>
            <a:r>
              <a:rPr lang="pt-BR" b="1" u="sng" dirty="0"/>
              <a:t>inclusive para cedidos</a:t>
            </a:r>
            <a:r>
              <a:rPr lang="pt-BR" dirty="0"/>
              <a:t> </a:t>
            </a:r>
            <a:endParaRPr lang="pt-BR" dirty="0" smtClean="0"/>
          </a:p>
          <a:p>
            <a:pPr marL="0" indent="0" algn="ctr" fontAlgn="base">
              <a:buNone/>
            </a:pPr>
            <a:r>
              <a:rPr lang="pt-BR" b="1" dirty="0" smtClean="0"/>
              <a:t>vigência</a:t>
            </a:r>
            <a:r>
              <a:rPr lang="pt-BR" dirty="0" smtClean="0"/>
              <a:t> </a:t>
            </a:r>
            <a:r>
              <a:rPr lang="pt-BR" dirty="0"/>
              <a:t>= </a:t>
            </a:r>
            <a:r>
              <a:rPr lang="pt-BR" b="1" u="sng" dirty="0"/>
              <a:t>29/07/2016</a:t>
            </a:r>
            <a:r>
              <a:rPr lang="pt-BR" dirty="0"/>
              <a:t> com a publicação no DOU </a:t>
            </a:r>
            <a:endParaRPr lang="pt-BR" dirty="0" smtClean="0"/>
          </a:p>
          <a:p>
            <a:pPr marL="0" indent="0" algn="ctr" fontAlgn="base">
              <a:buNone/>
            </a:pPr>
            <a:endParaRPr lang="pt-BR" dirty="0"/>
          </a:p>
          <a:p>
            <a:pPr marL="0" indent="0" algn="ctr" fontAlgn="base">
              <a:buNone/>
            </a:pPr>
            <a:r>
              <a:rPr lang="pt-BR" dirty="0" smtClean="0"/>
              <a:t> </a:t>
            </a:r>
          </a:p>
          <a:p>
            <a:pPr marL="0" indent="0" algn="ctr" fontAlgn="base">
              <a:buNone/>
            </a:pPr>
            <a:r>
              <a:rPr lang="pt-BR" b="1" dirty="0" smtClean="0"/>
              <a:t>efeitos </a:t>
            </a:r>
            <a:r>
              <a:rPr lang="pt-BR" b="1" dirty="0"/>
              <a:t>financeiros </a:t>
            </a:r>
            <a:r>
              <a:rPr lang="pt-BR" dirty="0"/>
              <a:t>a contar de 1º/08/2016 (art. 29)</a:t>
            </a:r>
          </a:p>
          <a:p>
            <a:pPr algn="just" fontAlgn="base"/>
            <a:endParaRPr lang="pt-BR" dirty="0"/>
          </a:p>
        </p:txBody>
      </p:sp>
      <p:sp>
        <p:nvSpPr>
          <p:cNvPr id="8" name="Diferente de 7"/>
          <p:cNvSpPr/>
          <p:nvPr/>
        </p:nvSpPr>
        <p:spPr>
          <a:xfrm>
            <a:off x="4314092" y="5310553"/>
            <a:ext cx="914400" cy="504093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18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26232" y="493532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344614"/>
            <a:ext cx="8596668" cy="4067909"/>
          </a:xfrm>
        </p:spPr>
        <p:txBody>
          <a:bodyPr>
            <a:normAutofit/>
          </a:bodyPr>
          <a:lstStyle/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Servidores afastados (</a:t>
            </a:r>
            <a:r>
              <a:rPr lang="pt-BR" dirty="0" err="1"/>
              <a:t>arts</a:t>
            </a:r>
            <a:r>
              <a:rPr lang="pt-BR" dirty="0"/>
              <a:t>. 81 e 102, Lei nº 8.112/90) podem optar durante o afastamento ou até 180 dias após o término do </a:t>
            </a:r>
            <a:r>
              <a:rPr lang="pt-BR" dirty="0" smtClean="0"/>
              <a:t>afastamento</a:t>
            </a:r>
            <a:endParaRPr lang="pt-BR" dirty="0">
              <a:solidFill>
                <a:srgbClr val="FF0000"/>
              </a:solidFill>
            </a:endParaRPr>
          </a:p>
          <a:p>
            <a:pPr marL="0" indent="0" algn="just" fontAlgn="base">
              <a:buNone/>
            </a:pPr>
            <a:endParaRPr lang="pt-BR" dirty="0">
              <a:solidFill>
                <a:srgbClr val="FF0000"/>
              </a:solidFill>
            </a:endParaRPr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Efetivação fica condicionada a verificação pelo Ministério da Defesa quanto ao cumprimento dos requisitos </a:t>
            </a:r>
            <a:endParaRPr lang="pt-BR" dirty="0">
              <a:solidFill>
                <a:srgbClr val="FF0000"/>
              </a:solidFill>
            </a:endParaRPr>
          </a:p>
          <a:p>
            <a:pPr algn="just" fontAlgn="base">
              <a:buFont typeface="Wingdings" pitchFamily="2" charset="2"/>
              <a:buChar char="ü"/>
            </a:pPr>
            <a:endParaRPr lang="pt-BR" dirty="0">
              <a:solidFill>
                <a:srgbClr val="FF0000"/>
              </a:solidFill>
            </a:endParaRPr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Optantes continuam integrando o quadro de pessoal da instituição a qual pertencem (não há mudança de vínculo</a:t>
            </a:r>
            <a:r>
              <a:rPr lang="pt-BR" dirty="0" smtClean="0"/>
              <a:t>)</a:t>
            </a:r>
            <a:endParaRPr lang="pt-BR" dirty="0">
              <a:solidFill>
                <a:srgbClr val="FF0000"/>
              </a:solidFill>
            </a:endParaRPr>
          </a:p>
          <a:p>
            <a:pPr marL="0" indent="0" algn="just" fontAlgn="base">
              <a:buNone/>
            </a:pPr>
            <a:endParaRPr lang="pt-BR" dirty="0"/>
          </a:p>
          <a:p>
            <a:pPr algn="just" fontAlgn="base"/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48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23921" y="880756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895600"/>
            <a:ext cx="8596668" cy="2555632"/>
          </a:xfrm>
        </p:spPr>
        <p:txBody>
          <a:bodyPr>
            <a:normAutofit/>
          </a:bodyPr>
          <a:lstStyle/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Há mudança de denominação (EBF para EBTT) sem caracterizar, inclusive para aposentadoria, descontinuidade em relação ao cargo e à </a:t>
            </a:r>
            <a:r>
              <a:rPr lang="pt-BR" dirty="0" smtClean="0"/>
              <a:t>carreira</a:t>
            </a:r>
            <a:endParaRPr lang="pt-BR" dirty="0">
              <a:solidFill>
                <a:srgbClr val="FF0000"/>
              </a:solidFill>
            </a:endParaRPr>
          </a:p>
          <a:p>
            <a:pPr marL="0" indent="0" algn="just" fontAlgn="base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algn="just" fontAlgn="base">
              <a:buFont typeface="Wingdings" pitchFamily="2" charset="2"/>
              <a:buChar char="ü"/>
            </a:pPr>
            <a:r>
              <a:rPr lang="pt-BR" dirty="0" smtClean="0"/>
              <a:t>Efeito </a:t>
            </a:r>
            <a:r>
              <a:rPr lang="pt-BR" dirty="0"/>
              <a:t>financeiro será sempre da data da data da </a:t>
            </a:r>
            <a:r>
              <a:rPr lang="pt-BR" dirty="0" smtClean="0"/>
              <a:t>opção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endParaRPr lang="pt-BR" dirty="0">
              <a:solidFill>
                <a:srgbClr val="FF0000"/>
              </a:solidFill>
            </a:endParaRPr>
          </a:p>
          <a:p>
            <a:pPr algn="just" fontAlgn="base">
              <a:buFont typeface="Wingdings" pitchFamily="2" charset="2"/>
              <a:buChar char="ü"/>
            </a:pPr>
            <a:endParaRPr lang="pt-BR" dirty="0">
              <a:solidFill>
                <a:srgbClr val="FF0000"/>
              </a:solidFill>
            </a:endParaRPr>
          </a:p>
          <a:p>
            <a:pPr marL="0" indent="0" algn="just" fontAlgn="base">
              <a:buNone/>
            </a:pP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46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12916" y="832338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344616"/>
            <a:ext cx="8596668" cy="3036278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pt-BR" b="1" dirty="0"/>
              <a:t>Inclusão do instituto “promoção” no art. 34, caput e seu parágrafo único, da Lei nº 12.772/2012, considerando que o desenvolvimento do servidor nas carreiras ocorre mediante progressão e promoção, o que garante que a primeira promoção após 01/03/2013 se dê em 18 </a:t>
            </a:r>
            <a:r>
              <a:rPr lang="pt-BR" b="1" dirty="0" smtClean="0"/>
              <a:t>meses</a:t>
            </a:r>
          </a:p>
          <a:p>
            <a:pPr marL="0" indent="0" algn="just" fontAlgn="base">
              <a:buNone/>
            </a:pPr>
            <a:endParaRPr lang="pt-BR" dirty="0" smtClean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 smtClean="0"/>
              <a:t>Não </a:t>
            </a:r>
            <a:r>
              <a:rPr lang="pt-BR" dirty="0"/>
              <a:t>poderá ser utilizado para </a:t>
            </a:r>
            <a:r>
              <a:rPr lang="pt-BR" dirty="0" smtClean="0"/>
              <a:t>outras </a:t>
            </a:r>
            <a:r>
              <a:rPr lang="pt-BR" dirty="0"/>
              <a:t>promoções ou progressões ou para servidores que tenham ingressado após </a:t>
            </a:r>
            <a:r>
              <a:rPr lang="pt-BR" dirty="0" smtClean="0"/>
              <a:t>1º/03/2013</a:t>
            </a:r>
          </a:p>
          <a:p>
            <a:pPr marL="0" indent="0" algn="just" fontAlgn="base">
              <a:buNone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Só se aplicam uma única vez, isto é, ou para promoção ou para </a:t>
            </a:r>
            <a:r>
              <a:rPr lang="pt-BR" dirty="0" smtClean="0"/>
              <a:t>progressão (optar pela promoção)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22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1839427"/>
            <a:ext cx="8596668" cy="4114800"/>
          </a:xfrm>
        </p:spPr>
        <p:txBody>
          <a:bodyPr>
            <a:normAutofit/>
          </a:bodyPr>
          <a:lstStyle/>
          <a:p>
            <a:pPr algn="ctr" fontAlgn="base"/>
            <a:r>
              <a:rPr lang="pt-BR" b="1" u="sng" dirty="0"/>
              <a:t>Harmonização da estrutura salarial das carreiras a partir dos parâmetros acordados em </a:t>
            </a:r>
            <a:r>
              <a:rPr lang="pt-BR" b="1" u="sng" dirty="0" smtClean="0"/>
              <a:t>2012</a:t>
            </a:r>
            <a:br>
              <a:rPr lang="pt-BR" b="1" u="sng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2400" b="1" dirty="0" smtClean="0"/>
              <a:t> (art</a:t>
            </a:r>
            <a:r>
              <a:rPr lang="pt-BR" sz="2400" b="1" dirty="0"/>
              <a:t>. 1º da Lei nº 13.325/2016, que inclui o § único no art. 16 da Lei nº 12.772/2012 e o § 2º no art. 132-A da Lei nº </a:t>
            </a:r>
            <a:r>
              <a:rPr lang="pt-BR" sz="2400" b="1" dirty="0" smtClean="0"/>
              <a:t>11.7874/08)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3915508"/>
            <a:ext cx="8596668" cy="1852246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endParaRPr lang="pt-BR" dirty="0" smtClean="0"/>
          </a:p>
          <a:p>
            <a:pPr algn="just" fontAlgn="base">
              <a:buFont typeface="Wingdings" pitchFamily="2" charset="2"/>
              <a:buChar char="ü"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5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que é harmonização?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Relação percentual entre vencimento básico (VB) e retribuição por titulação (RT</a:t>
            </a:r>
            <a:r>
              <a:rPr lang="pt-BR" dirty="0" smtClean="0"/>
              <a:t>)</a:t>
            </a:r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Percentuais entre níveis e classes; </a:t>
            </a:r>
            <a:r>
              <a:rPr lang="pt-BR" dirty="0" smtClean="0"/>
              <a:t>e</a:t>
            </a:r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Relação percentual entre os regimes de trabalho de 20 horas, 40 horas e dedicação exclusiva</a:t>
            </a: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07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94423" y="735599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Harmonização da estrutura salarial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286001"/>
            <a:ext cx="8596668" cy="2497014"/>
          </a:xfrm>
        </p:spPr>
        <p:txBody>
          <a:bodyPr>
            <a:normAutofit/>
          </a:bodyPr>
          <a:lstStyle/>
          <a:p>
            <a:pPr algn="just" fontAlgn="base"/>
            <a:r>
              <a:rPr lang="pt-BR" b="1" dirty="0" smtClean="0"/>
              <a:t>Essa </a:t>
            </a:r>
            <a:r>
              <a:rPr lang="pt-BR" b="1" dirty="0"/>
              <a:t>harmonização será implementada em três etapas: </a:t>
            </a:r>
            <a:endParaRPr lang="pt-BR" b="1" dirty="0" smtClean="0"/>
          </a:p>
          <a:p>
            <a:pPr algn="just" fontAlgn="base">
              <a:buFont typeface="Wingdings" pitchFamily="2" charset="2"/>
              <a:buChar char="ü"/>
            </a:pPr>
            <a:r>
              <a:rPr lang="pt-BR" b="1" dirty="0" smtClean="0"/>
              <a:t>1/3 </a:t>
            </a:r>
            <a:r>
              <a:rPr lang="pt-BR" b="1" dirty="0"/>
              <a:t>(um terço) em agosto de 2017, </a:t>
            </a:r>
            <a:endParaRPr lang="pt-BR" b="1" dirty="0" smtClean="0"/>
          </a:p>
          <a:p>
            <a:pPr algn="just" fontAlgn="base">
              <a:buFont typeface="Wingdings" pitchFamily="2" charset="2"/>
              <a:buChar char="ü"/>
            </a:pPr>
            <a:r>
              <a:rPr lang="pt-BR" b="1" dirty="0" smtClean="0"/>
              <a:t>1/3 </a:t>
            </a:r>
            <a:r>
              <a:rPr lang="pt-BR" b="1" dirty="0"/>
              <a:t>(um terço) em agosto de 2018 e </a:t>
            </a:r>
            <a:endParaRPr lang="pt-BR" b="1" dirty="0" smtClean="0"/>
          </a:p>
          <a:p>
            <a:pPr algn="just" fontAlgn="base">
              <a:buFont typeface="Wingdings" pitchFamily="2" charset="2"/>
              <a:buChar char="ü"/>
            </a:pPr>
            <a:r>
              <a:rPr lang="pt-BR" b="1" dirty="0" smtClean="0"/>
              <a:t>1/3 </a:t>
            </a:r>
            <a:r>
              <a:rPr lang="pt-BR" b="1" dirty="0"/>
              <a:t>(um terço) em agosto de 2019 (todos os valores percentuais constam do anexo IV do Termo de Acordo</a:t>
            </a:r>
            <a:r>
              <a:rPr lang="pt-BR" b="1" dirty="0" smtClean="0"/>
              <a:t>)</a:t>
            </a:r>
            <a:endParaRPr lang="pt-BR" b="1" dirty="0"/>
          </a:p>
          <a:p>
            <a:pPr algn="just" fontAlgn="base"/>
            <a:endParaRPr lang="pt-BR" b="1" dirty="0" smtClean="0"/>
          </a:p>
          <a:p>
            <a:pPr algn="just" fontAlgn="base"/>
            <a:endParaRPr lang="pt-BR" b="1" dirty="0" smtClean="0"/>
          </a:p>
          <a:p>
            <a:pPr marL="0" indent="0" algn="just" fontAlgn="base">
              <a:buNone/>
            </a:pPr>
            <a:endParaRPr lang="pt-BR" dirty="0" smtClean="0"/>
          </a:p>
          <a:p>
            <a:pPr algn="just" fontAlgn="base">
              <a:buFont typeface="Wingdings" pitchFamily="2" charset="2"/>
              <a:buChar char="ü"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9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3754" y="493690"/>
            <a:ext cx="8596668" cy="1320800"/>
          </a:xfrm>
        </p:spPr>
        <p:txBody>
          <a:bodyPr/>
          <a:lstStyle/>
          <a:p>
            <a:pPr algn="ctr"/>
            <a:r>
              <a:rPr lang="pt-BR" b="1" u="sng" dirty="0"/>
              <a:t>A ORIGEM DAS ALTERAÇÕES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3639" y="1571223"/>
            <a:ext cx="8810363" cy="4470139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RESULTADO </a:t>
            </a:r>
            <a:r>
              <a:rPr lang="pt-BR" dirty="0"/>
              <a:t>DO ACORDO DA GREVE DE </a:t>
            </a:r>
            <a:r>
              <a:rPr lang="pt-BR" dirty="0" smtClean="0"/>
              <a:t>2015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SINASEFE HAVIA DELIBERADO POR ASSINAR A PROPOSTA CONSTANTE DO Ofício </a:t>
            </a:r>
            <a:r>
              <a:rPr lang="pt-BR" dirty="0" smtClean="0">
                <a:solidFill>
                  <a:srgbClr val="FF0000"/>
                </a:solidFill>
                <a:hlinkClick r:id="rId2"/>
              </a:rPr>
              <a:t>11700/2015</a:t>
            </a:r>
            <a:r>
              <a:rPr lang="pt-BR" dirty="0" smtClean="0">
                <a:solidFill>
                  <a:srgbClr val="FF0000"/>
                </a:solidFill>
              </a:rPr>
              <a:t>, acrescido dos acordos obtidos no âmbito da SETEC- MEC, </a:t>
            </a:r>
            <a:r>
              <a:rPr lang="pt-BR" dirty="0" smtClean="0">
                <a:solidFill>
                  <a:srgbClr val="FF0000"/>
                </a:solidFill>
                <a:hlinkClick r:id="rId3"/>
              </a:rPr>
              <a:t>Ofício 969/2015.</a:t>
            </a:r>
            <a:endParaRPr lang="pt-BR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INEXISTÊNCIA DE RESPOSTA DO GOVERNO</a:t>
            </a:r>
          </a:p>
          <a:p>
            <a:pPr marL="0" indent="0" algn="just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NOVA PROPOSTA MATERIALIZADA NO OFICIO </a:t>
            </a:r>
            <a:r>
              <a:rPr lang="pt-BR" dirty="0" smtClean="0">
                <a:solidFill>
                  <a:srgbClr val="FF0000"/>
                </a:solidFill>
                <a:hlinkClick r:id="rId4"/>
              </a:rPr>
              <a:t>Ofício 23541/2015</a:t>
            </a:r>
            <a:r>
              <a:rPr lang="pt-BR" dirty="0" smtClean="0">
                <a:solidFill>
                  <a:srgbClr val="FF0000"/>
                </a:solidFill>
              </a:rPr>
              <a:t> DO MINISTÉRIO DO PLANEJAMENTO, DIFERENTE DA INICIAL</a:t>
            </a:r>
          </a:p>
          <a:p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>
                <a:solidFill>
                  <a:srgbClr val="FF0000"/>
                </a:solidFill>
              </a:rPr>
              <a:t>SINASEFE REITEROU SUA POSIÇÃO </a:t>
            </a:r>
          </a:p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36977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94423" y="735599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Harmonização da estrutura salarial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286001"/>
            <a:ext cx="8596668" cy="4103076"/>
          </a:xfrm>
        </p:spPr>
        <p:txBody>
          <a:bodyPr>
            <a:normAutofit/>
          </a:bodyPr>
          <a:lstStyle/>
          <a:p>
            <a:pPr algn="just" fontAlgn="base"/>
            <a:r>
              <a:rPr lang="pt-BR" b="1" dirty="0" smtClean="0"/>
              <a:t>AO FINAL DA IMPLEMENTAÇÃO DAS ETAPAS (AGOSTO DE 2019) OS PARÂMETROS SERÃO OS QUE SEGUEM:</a:t>
            </a:r>
          </a:p>
          <a:p>
            <a:pPr marL="0" indent="0" fontAlgn="base">
              <a:buNone/>
            </a:pPr>
            <a:endParaRPr lang="pt-BR" dirty="0" smtClean="0"/>
          </a:p>
          <a:p>
            <a:pPr marL="0" indent="0" fontAlgn="base">
              <a:buNone/>
            </a:pPr>
            <a:endParaRPr lang="pt-BR" dirty="0"/>
          </a:p>
          <a:p>
            <a:pPr fontAlgn="base"/>
            <a:r>
              <a:rPr lang="pt-BR" b="1" dirty="0" smtClean="0"/>
              <a:t>ENTRE REGIMES DE TRABALHO: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Valor do VB do regime de 40 horas será 40% superior ao valor do VB do regime de 20 horas; </a:t>
            </a:r>
            <a:r>
              <a:rPr lang="pt-BR" dirty="0" smtClean="0"/>
              <a:t>e</a:t>
            </a:r>
            <a:r>
              <a:rPr lang="pt-BR" b="1" dirty="0" smtClean="0"/>
              <a:t> </a:t>
            </a:r>
            <a:endParaRPr lang="pt-BR" b="1" dirty="0"/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Valor do VB do regime de Dedicação Exclusiva (DE) será de 100% superior ao valor do VB do regime de 20 horas </a:t>
            </a:r>
            <a:r>
              <a:rPr lang="pt-BR" b="1" dirty="0" smtClean="0"/>
              <a:t> </a:t>
            </a:r>
            <a:endParaRPr lang="pt-BR" b="1" dirty="0"/>
          </a:p>
          <a:p>
            <a:pPr algn="just" fontAlgn="base"/>
            <a:endParaRPr lang="pt-BR" b="1" dirty="0" smtClean="0"/>
          </a:p>
          <a:p>
            <a:pPr algn="just" fontAlgn="base"/>
            <a:endParaRPr lang="pt-BR" b="1" dirty="0" smtClean="0"/>
          </a:p>
          <a:p>
            <a:pPr marL="0" indent="0" algn="just" fontAlgn="base">
              <a:buNone/>
            </a:pPr>
            <a:endParaRPr lang="pt-BR" dirty="0" smtClean="0"/>
          </a:p>
          <a:p>
            <a:pPr algn="just" fontAlgn="base">
              <a:buFont typeface="Wingdings" pitchFamily="2" charset="2"/>
              <a:buChar char="ü"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13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9885" y="883853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2" y="2520462"/>
            <a:ext cx="8923867" cy="3270737"/>
          </a:xfrm>
        </p:spPr>
        <p:txBody>
          <a:bodyPr>
            <a:normAutofit/>
          </a:bodyPr>
          <a:lstStyle/>
          <a:p>
            <a:pPr fontAlgn="base"/>
            <a:r>
              <a:rPr lang="pt-BR" b="1" dirty="0" smtClean="0"/>
              <a:t>ENTRE CLASSES: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 </a:t>
            </a:r>
            <a:r>
              <a:rPr lang="pt-BR" dirty="0" smtClean="0"/>
              <a:t>Valor </a:t>
            </a:r>
            <a:r>
              <a:rPr lang="pt-BR" dirty="0"/>
              <a:t>do VB será 5,5% superior entre as classes A/</a:t>
            </a:r>
            <a:r>
              <a:rPr lang="pt-BR" b="1" u="sng" dirty="0"/>
              <a:t>DI</a:t>
            </a:r>
            <a:r>
              <a:rPr lang="pt-BR" dirty="0"/>
              <a:t> - nível 2 e as classes B/</a:t>
            </a:r>
            <a:r>
              <a:rPr lang="pt-BR" b="1" u="sng" dirty="0"/>
              <a:t>DII</a:t>
            </a:r>
            <a:r>
              <a:rPr lang="pt-BR" dirty="0"/>
              <a:t> - nível 1;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pt-BR" b="1" dirty="0" smtClean="0"/>
              <a:t> </a:t>
            </a:r>
            <a:r>
              <a:rPr lang="pt-BR" dirty="0"/>
              <a:t>Valor do VB será 5,5% superior entre as classes B/</a:t>
            </a:r>
            <a:r>
              <a:rPr lang="pt-BR" b="1" u="sng" dirty="0"/>
              <a:t>DII</a:t>
            </a:r>
            <a:r>
              <a:rPr lang="pt-BR" dirty="0"/>
              <a:t> - nível 2 e as classes C/</a:t>
            </a:r>
            <a:r>
              <a:rPr lang="pt-BR" b="1" u="sng" dirty="0"/>
              <a:t>DIII</a:t>
            </a:r>
            <a:r>
              <a:rPr lang="pt-BR" dirty="0"/>
              <a:t> - nível 1</a:t>
            </a:r>
            <a:r>
              <a:rPr lang="pt-BR" dirty="0" smtClean="0"/>
              <a:t>;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Valor do VB será 25% superior entre as classes C/</a:t>
            </a:r>
            <a:r>
              <a:rPr lang="pt-BR" b="1" u="sng" dirty="0"/>
              <a:t>DIII -</a:t>
            </a:r>
            <a:r>
              <a:rPr lang="pt-BR" dirty="0"/>
              <a:t> nível 4 e as classes D/</a:t>
            </a:r>
            <a:r>
              <a:rPr lang="pt-BR" b="1" u="sng" dirty="0"/>
              <a:t>DIV</a:t>
            </a:r>
            <a:r>
              <a:rPr lang="pt-BR" dirty="0"/>
              <a:t> -  nível 1; </a:t>
            </a:r>
            <a:r>
              <a:rPr lang="pt-BR" dirty="0" smtClean="0"/>
              <a:t>e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Valor do VB será 10% superior entre as classes D</a:t>
            </a:r>
            <a:r>
              <a:rPr lang="pt-BR" b="1" u="sng" dirty="0"/>
              <a:t>/DIV</a:t>
            </a:r>
            <a:r>
              <a:rPr lang="pt-BR" dirty="0"/>
              <a:t> - nível 4 e a classe Titular - nível 1.</a:t>
            </a:r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endParaRPr lang="pt-BR" dirty="0" smtClean="0"/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endParaRPr lang="pt-BR" b="1" dirty="0"/>
          </a:p>
          <a:p>
            <a:pPr marL="0" indent="0" algn="just" fontAlgn="base">
              <a:buNone/>
            </a:pPr>
            <a:endParaRPr lang="pt-BR" dirty="0" smtClean="0"/>
          </a:p>
          <a:p>
            <a:pPr algn="just" fontAlgn="base">
              <a:buFont typeface="Wingdings" pitchFamily="2" charset="2"/>
              <a:buChar char="ü"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71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32611" y="816680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286001"/>
            <a:ext cx="8596668" cy="4103076"/>
          </a:xfrm>
        </p:spPr>
        <p:txBody>
          <a:bodyPr>
            <a:normAutofit/>
          </a:bodyPr>
          <a:lstStyle/>
          <a:p>
            <a:pPr fontAlgn="base"/>
            <a:r>
              <a:rPr lang="pt-BR" b="1" dirty="0" smtClean="0"/>
              <a:t>ENTRE NÍVEIS: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pt-BR" dirty="0"/>
              <a:t>VB, classes A/</a:t>
            </a:r>
            <a:r>
              <a:rPr lang="pt-BR" b="1" u="sng" dirty="0"/>
              <a:t>DI</a:t>
            </a:r>
            <a:r>
              <a:rPr lang="pt-BR" dirty="0"/>
              <a:t> e B/</a:t>
            </a:r>
            <a:r>
              <a:rPr lang="pt-BR" b="1" u="sng" dirty="0"/>
              <a:t>DII </a:t>
            </a:r>
            <a:r>
              <a:rPr lang="pt-BR" dirty="0"/>
              <a:t>– nível 2 será 5% superior ao nível 1; e</a:t>
            </a:r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pPr algn="just" fontAlgn="base">
              <a:buFont typeface="Wingdings" pitchFamily="2" charset="2"/>
              <a:buChar char="ü"/>
            </a:pPr>
            <a:r>
              <a:rPr lang="pt-BR" b="1" dirty="0"/>
              <a:t> </a:t>
            </a:r>
            <a:r>
              <a:rPr lang="pt-BR" dirty="0"/>
              <a:t>VB, classes C/D</a:t>
            </a:r>
            <a:r>
              <a:rPr lang="pt-BR" b="1" u="sng" dirty="0"/>
              <a:t>III</a:t>
            </a:r>
            <a:r>
              <a:rPr lang="pt-BR" dirty="0"/>
              <a:t> e D/</a:t>
            </a:r>
            <a:r>
              <a:rPr lang="pt-BR" b="1" u="sng" dirty="0"/>
              <a:t>DIV</a:t>
            </a:r>
            <a:r>
              <a:rPr lang="pt-BR" dirty="0"/>
              <a:t> – níveis 2, 3 e 4 serão, respectivamente, 4% superiores ao nível imediatamente anterior. </a:t>
            </a:r>
          </a:p>
          <a:p>
            <a:pPr algn="just" fontAlgn="base">
              <a:buFont typeface="Wingdings" pitchFamily="2" charset="2"/>
              <a:buChar char="ü"/>
            </a:pPr>
            <a:endParaRPr lang="pt-BR" dirty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89545" y="4239928"/>
            <a:ext cx="3451679" cy="229767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35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4128" y="735599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Temas específicos das Carreiras Magistérios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286001"/>
            <a:ext cx="8596668" cy="4103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4.2.4   O percentual RT/VB por Regime de Trabalho será: </a:t>
            </a:r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105267"/>
              </p:ext>
            </p:extLst>
          </p:nvPr>
        </p:nvGraphicFramePr>
        <p:xfrm>
          <a:off x="1547447" y="2827033"/>
          <a:ext cx="5943600" cy="3637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0922"/>
                <a:gridCol w="1383323"/>
                <a:gridCol w="1089703"/>
                <a:gridCol w="1020451"/>
                <a:gridCol w="1219201"/>
              </a:tblGrid>
              <a:tr h="1109168">
                <a:tc>
                  <a:txBody>
                    <a:bodyPr/>
                    <a:lstStyle/>
                    <a:p>
                      <a:pPr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Aperfeiçoamento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Especialista ou Graduação + RSC-I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Mestrado ou Especialista + RSC- II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Doutorado ou</a:t>
                      </a:r>
                      <a:endParaRPr lang="pt-BR" sz="1100">
                        <a:effectLst/>
                      </a:endParaRPr>
                    </a:p>
                    <a:p>
                      <a:pPr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Mestrado + RSC-III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b"/>
                </a:tc>
              </a:tr>
              <a:tr h="115939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Dedicação Exclusiva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10%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20%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50%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115%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</a:tr>
              <a:tr h="655307"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40 horas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7,5%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15%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37,5%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86,25%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</a:tr>
              <a:tr h="655307"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20 horas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5,0%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10%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25%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2005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57,5%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612" marR="75612" marT="75612" marB="75612" anchor="ctr"/>
                </a:tc>
              </a:tr>
            </a:tbl>
          </a:graphicData>
        </a:graphic>
      </p:graphicFrame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1826819"/>
            <a:ext cx="8596668" cy="1078524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u="sng" dirty="0" smtClean="0"/>
              <a:t>PERSPETCTIVAS</a:t>
            </a:r>
            <a:r>
              <a:rPr lang="pt-BR" u="sng" dirty="0"/>
              <a:t/>
            </a:r>
            <a:br>
              <a:rPr lang="pt-BR" u="sng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808" y="3326489"/>
            <a:ext cx="3734873" cy="226294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4983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3519" y="832338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PERSPETCTIVAS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051539"/>
            <a:ext cx="8596668" cy="4103076"/>
          </a:xfrm>
        </p:spPr>
        <p:txBody>
          <a:bodyPr>
            <a:normAutofit/>
          </a:bodyPr>
          <a:lstStyle/>
          <a:p>
            <a:pPr algn="just" fontAlgn="base">
              <a:lnSpc>
                <a:spcPts val="2005"/>
              </a:lnSpc>
            </a:pPr>
            <a:r>
              <a:rPr lang="pt-BR" b="1" dirty="0"/>
              <a:t> </a:t>
            </a:r>
            <a:r>
              <a:rPr lang="pt-BR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 </a:t>
            </a:r>
            <a:r>
              <a:rPr lang="pt-BR" b="1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acordo previa a criação </a:t>
            </a:r>
            <a:r>
              <a:rPr lang="pt-BR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de um Comitê de Trabalho, no âmbito do MEC, para fins de estudos e aprofundamento dos temas abaixo, sem prejuízo de outros temas de comum acordo (Cláusula décima segunda do acordo</a:t>
            </a:r>
            <a:r>
              <a:rPr lang="pt-BR" b="1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)</a:t>
            </a:r>
          </a:p>
          <a:p>
            <a:pPr marL="0" indent="0" algn="just" fontAlgn="base">
              <a:lnSpc>
                <a:spcPts val="2005"/>
              </a:lnSpc>
              <a:buNone/>
            </a:pPr>
            <a:endParaRPr lang="pt-BR" sz="1600" b="1" dirty="0">
              <a:latin typeface="Calibri"/>
              <a:ea typeface="Calibri"/>
              <a:cs typeface="Times New Roman"/>
            </a:endParaRPr>
          </a:p>
          <a:p>
            <a:pPr algn="just" fontAlgn="base">
              <a:lnSpc>
                <a:spcPts val="2005"/>
              </a:lnSpc>
              <a:buFont typeface="Wingdings 2" pitchFamily="18" charset="2"/>
              <a:buChar char=""/>
            </a:pPr>
            <a:r>
              <a:rPr lang="pt-BR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Fim </a:t>
            </a: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da exigência de conclusão de estágio probatório para a promoção acelerada dos professores que estavam na carreira em </a:t>
            </a:r>
            <a:r>
              <a:rPr lang="pt-BR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1º/03/2013</a:t>
            </a:r>
          </a:p>
          <a:p>
            <a:pPr marL="0" indent="0" algn="just" fontAlgn="base">
              <a:lnSpc>
                <a:spcPts val="2005"/>
              </a:lnSpc>
              <a:buNone/>
            </a:pPr>
            <a:endParaRPr lang="pt-BR" dirty="0" smtClean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just" fontAlgn="base">
              <a:lnSpc>
                <a:spcPts val="2005"/>
              </a:lnSpc>
              <a:buFont typeface="Wingdings 2" pitchFamily="18" charset="2"/>
              <a:buChar char=""/>
            </a:pP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Reenquadramento dos professores aposentados da classe adjunto do magistério superior na classe de professor associado (só no superior</a:t>
            </a:r>
            <a:r>
              <a:rPr lang="pt-BR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)</a:t>
            </a:r>
          </a:p>
          <a:p>
            <a:pPr marL="0" indent="0" algn="just" fontAlgn="base">
              <a:lnSpc>
                <a:spcPts val="2005"/>
              </a:lnSpc>
              <a:buNone/>
            </a:pPr>
            <a:endParaRPr lang="pt-BR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just" fontAlgn="base">
              <a:lnSpc>
                <a:spcPts val="2005"/>
              </a:lnSpc>
              <a:buFont typeface="Wingdings 2" pitchFamily="18" charset="2"/>
              <a:buChar char=""/>
            </a:pP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Regra de transição na Carreira do EBTT para compensar a mudança de 18 para 24 meses de interstício de progressão ou promoção</a:t>
            </a:r>
            <a:endParaRPr lang="pt-BR" sz="1600" dirty="0">
              <a:latin typeface="Calibri"/>
              <a:ea typeface="Calibri"/>
              <a:cs typeface="Times New Roman"/>
            </a:endParaRPr>
          </a:p>
          <a:p>
            <a:pPr algn="just" fontAlgn="base">
              <a:lnSpc>
                <a:spcPts val="2005"/>
              </a:lnSpc>
              <a:buFont typeface="Wingdings 2" pitchFamily="18" charset="2"/>
              <a:buChar char=""/>
            </a:pPr>
            <a:endParaRPr lang="pt-BR" dirty="0" smtClean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marL="0" indent="0" algn="just" fontAlgn="base">
              <a:lnSpc>
                <a:spcPts val="2005"/>
              </a:lnSpc>
              <a:buNone/>
            </a:pPr>
            <a:endParaRPr lang="pt-BR" sz="1600" dirty="0">
              <a:latin typeface="Calibri"/>
              <a:ea typeface="Calibri"/>
              <a:cs typeface="Times New Roman"/>
            </a:endParaRPr>
          </a:p>
          <a:p>
            <a:pPr marL="0" indent="0" algn="just" fontAlgn="base">
              <a:lnSpc>
                <a:spcPts val="2005"/>
              </a:lnSpc>
              <a:buNone/>
            </a:pPr>
            <a:endParaRPr lang="pt-BR" sz="1600" dirty="0">
              <a:latin typeface="Calibri"/>
              <a:ea typeface="Calibri"/>
              <a:cs typeface="Times New Roman"/>
            </a:endParaRPr>
          </a:p>
          <a:p>
            <a:pPr algn="just" fontAlgn="base">
              <a:buFont typeface="Wingdings" pitchFamily="2" charset="2"/>
              <a:buChar char="ü"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18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3519" y="832338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PERSPETCTIVAS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286001"/>
            <a:ext cx="8596668" cy="4103076"/>
          </a:xfrm>
        </p:spPr>
        <p:txBody>
          <a:bodyPr>
            <a:normAutofit/>
          </a:bodyPr>
          <a:lstStyle/>
          <a:p>
            <a:pPr algn="just" fontAlgn="base">
              <a:buFont typeface="Wingdings 2" pitchFamily="18" charset="2"/>
              <a:buChar char=""/>
            </a:pPr>
            <a:r>
              <a:rPr lang="pt-BR" dirty="0" smtClean="0"/>
              <a:t> Adicional de difícil lotação como incentivo à fixação de docentes em locais de difícil lotação;</a:t>
            </a:r>
          </a:p>
          <a:p>
            <a:pPr fontAlgn="base">
              <a:buFont typeface="Wingdings 2" pitchFamily="18" charset="2"/>
              <a:buChar char=""/>
            </a:pPr>
            <a:endParaRPr lang="pt-BR" dirty="0" smtClean="0"/>
          </a:p>
          <a:p>
            <a:pPr fontAlgn="base">
              <a:buFont typeface="Wingdings 2" pitchFamily="18" charset="2"/>
              <a:buChar char=""/>
            </a:pPr>
            <a:r>
              <a:rPr lang="pt-BR" dirty="0"/>
              <a:t>R</a:t>
            </a:r>
            <a:r>
              <a:rPr lang="pt-BR" dirty="0" smtClean="0"/>
              <a:t>edefinição </a:t>
            </a:r>
            <a:r>
              <a:rPr lang="pt-BR" dirty="0"/>
              <a:t>dos critérios de concessão do </a:t>
            </a:r>
            <a:r>
              <a:rPr lang="pt-BR" dirty="0" smtClean="0"/>
              <a:t>auxílio-transporte;</a:t>
            </a:r>
          </a:p>
          <a:p>
            <a:pPr fontAlgn="base">
              <a:buFont typeface="Wingdings 2" pitchFamily="18" charset="2"/>
              <a:buChar char=""/>
            </a:pPr>
            <a:endParaRPr lang="pt-BR" dirty="0" smtClean="0"/>
          </a:p>
          <a:p>
            <a:pPr fontAlgn="base">
              <a:buFont typeface="Wingdings 2" pitchFamily="18" charset="2"/>
              <a:buChar char=""/>
            </a:pPr>
            <a:r>
              <a:rPr lang="pt-BR" dirty="0" smtClean="0"/>
              <a:t>Extensão </a:t>
            </a:r>
            <a:r>
              <a:rPr lang="pt-BR" dirty="0"/>
              <a:t>do RSC para os professores aposentados do </a:t>
            </a:r>
            <a:r>
              <a:rPr lang="pt-BR" dirty="0" smtClean="0"/>
              <a:t>EBTT;</a:t>
            </a:r>
          </a:p>
          <a:p>
            <a:pPr fontAlgn="base">
              <a:buFont typeface="Wingdings 2" pitchFamily="18" charset="2"/>
              <a:buChar char=""/>
            </a:pPr>
            <a:endParaRPr lang="pt-BR" dirty="0" smtClean="0"/>
          </a:p>
          <a:p>
            <a:pPr algn="just" fontAlgn="base">
              <a:buFont typeface="Wingdings 2" pitchFamily="18" charset="2"/>
              <a:buChar char=""/>
            </a:pPr>
            <a:r>
              <a:rPr lang="pt-BR" dirty="0" smtClean="0"/>
              <a:t>Criação </a:t>
            </a:r>
            <a:r>
              <a:rPr lang="pt-BR" dirty="0"/>
              <a:t>de programas de qualificação para os docentes das carreiras de Magistério Superior e </a:t>
            </a:r>
            <a:r>
              <a:rPr lang="pt-BR" dirty="0" smtClean="0"/>
              <a:t>EBTT</a:t>
            </a:r>
          </a:p>
          <a:p>
            <a:pPr marL="0" indent="0" fontAlgn="base">
              <a:buNone/>
            </a:pPr>
            <a:endParaRPr lang="pt-BR" dirty="0"/>
          </a:p>
          <a:p>
            <a:pPr algn="just" fontAlgn="base">
              <a:lnSpc>
                <a:spcPts val="2005"/>
              </a:lnSpc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60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3519" y="845217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PERSPETCTIVAS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286001"/>
            <a:ext cx="8596668" cy="4103076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pt-BR" dirty="0" smtClean="0"/>
              <a:t>Cumprimento integral do acordo, inclusive no que diz respeito à dispensa do ponto para o EBTT (cláusula sexta)</a:t>
            </a:r>
          </a:p>
          <a:p>
            <a:pPr marL="0" indent="0" fontAlgn="base">
              <a:buNone/>
            </a:pPr>
            <a:endParaRPr lang="pt-BR" dirty="0"/>
          </a:p>
          <a:p>
            <a:pPr algn="just"/>
            <a:r>
              <a:rPr lang="pt-BR" dirty="0" smtClean="0"/>
              <a:t>Negociação em 2017 sobre reajuste e novos ganhos para 2018 (proposta era de 21% em 4 anos)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PEC 241/2016 congela os gastos com pessoal na medida em que adota o IPCA como o limite da elevação desta despesa 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A LIMITAÇÃO ATINGE DIRETAMENTE: </a:t>
            </a:r>
            <a:r>
              <a:rPr lang="pt-BR" dirty="0"/>
              <a:t>1) a concessão de reajuste salarial; 2) a criação de novos cargos ou funções; 3) a reestruturação de carreira; e 4) a realização de concursos públicos.</a:t>
            </a:r>
          </a:p>
          <a:p>
            <a:pPr algn="just" fontAlgn="base">
              <a:lnSpc>
                <a:spcPts val="2005"/>
              </a:lnSpc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3519" y="845217"/>
            <a:ext cx="8596668" cy="1320800"/>
          </a:xfrm>
        </p:spPr>
        <p:txBody>
          <a:bodyPr/>
          <a:lstStyle/>
          <a:p>
            <a:pPr algn="ctr"/>
            <a:r>
              <a:rPr lang="pt-BR" b="1" dirty="0" smtClean="0"/>
              <a:t> DISCUSSÕES ATUAIS	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091110"/>
            <a:ext cx="8596668" cy="4103076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endParaRPr lang="pt-BR" dirty="0" smtClean="0"/>
          </a:p>
          <a:p>
            <a:pPr algn="just" fontAlgn="base"/>
            <a:r>
              <a:rPr lang="pt-BR" dirty="0" smtClean="0"/>
              <a:t>RSC para aposentados</a:t>
            </a:r>
          </a:p>
          <a:p>
            <a:pPr algn="just" fontAlgn="base"/>
            <a:endParaRPr lang="pt-BR" dirty="0"/>
          </a:p>
          <a:p>
            <a:pPr algn="just" fontAlgn="base"/>
            <a:r>
              <a:rPr lang="pt-BR" dirty="0" smtClean="0"/>
              <a:t>RSC exercícios anteriores</a:t>
            </a:r>
          </a:p>
          <a:p>
            <a:pPr algn="just" fontAlgn="base"/>
            <a:endParaRPr lang="pt-BR" dirty="0"/>
          </a:p>
          <a:p>
            <a:pPr algn="just" fontAlgn="base"/>
            <a:r>
              <a:rPr lang="pt-BR" dirty="0" smtClean="0"/>
              <a:t>RSC para doutores</a:t>
            </a:r>
          </a:p>
          <a:p>
            <a:pPr algn="just" fontAlgn="base"/>
            <a:endParaRPr lang="pt-BR" dirty="0"/>
          </a:p>
          <a:p>
            <a:pPr algn="just" fontAlgn="base"/>
            <a:r>
              <a:rPr lang="pt-BR" dirty="0"/>
              <a:t>Restrição para mudança de regime de trabalho às vésperas da aposentadoria (todas as carreiras)</a:t>
            </a:r>
          </a:p>
          <a:p>
            <a:pPr marL="0" indent="0" algn="just" fontAlgn="base">
              <a:buNone/>
            </a:pPr>
            <a:endParaRPr lang="pt-BR" dirty="0" smtClean="0"/>
          </a:p>
          <a:p>
            <a:pPr algn="just" fontAlgn="base"/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 algn="just" fontAlgn="base">
              <a:lnSpc>
                <a:spcPts val="2005"/>
              </a:lnSpc>
              <a:buNone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97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3519" y="845217"/>
            <a:ext cx="8596668" cy="1320800"/>
          </a:xfrm>
        </p:spPr>
        <p:txBody>
          <a:bodyPr/>
          <a:lstStyle/>
          <a:p>
            <a:pPr algn="ctr"/>
            <a:r>
              <a:rPr lang="pt-BR" b="1" dirty="0" smtClean="0"/>
              <a:t> DISCUSSÕES ATUAIS	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166017"/>
            <a:ext cx="8596668" cy="4103076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endParaRPr lang="pt-BR" dirty="0" smtClean="0"/>
          </a:p>
          <a:p>
            <a:pPr algn="just" fontAlgn="base"/>
            <a:r>
              <a:rPr lang="pt-BR" dirty="0"/>
              <a:t>Aposentadoria especial: exclusão do tempo relativo à </a:t>
            </a:r>
            <a:r>
              <a:rPr lang="pt-BR" dirty="0" smtClean="0"/>
              <a:t>afastamentos </a:t>
            </a:r>
            <a:r>
              <a:rPr lang="pt-BR" dirty="0"/>
              <a:t>para </a:t>
            </a:r>
            <a:r>
              <a:rPr lang="pt-BR" dirty="0" smtClean="0"/>
              <a:t>capacitação (EBTT e EBF)</a:t>
            </a:r>
          </a:p>
          <a:p>
            <a:pPr algn="just" fontAlgn="base"/>
            <a:endParaRPr lang="pt-BR" dirty="0"/>
          </a:p>
          <a:p>
            <a:pPr algn="just" fontAlgn="base"/>
            <a:r>
              <a:rPr lang="pt-BR" dirty="0" smtClean="0"/>
              <a:t>Aposentadoria especial: pagamento de abono de permanência</a:t>
            </a:r>
          </a:p>
          <a:p>
            <a:pPr marL="0" indent="0" algn="just" fontAlgn="base">
              <a:buNone/>
            </a:pPr>
            <a:endParaRPr lang="pt-BR" dirty="0"/>
          </a:p>
          <a:p>
            <a:pPr algn="just" fontAlgn="base"/>
            <a:r>
              <a:rPr lang="pt-BR" dirty="0" smtClean="0"/>
              <a:t>Interstício de 18 meses para progressão por desempenho entre 1º/07/2008 e 18/09/2012</a:t>
            </a:r>
            <a:endParaRPr lang="pt-BR" dirty="0"/>
          </a:p>
          <a:p>
            <a:pPr marL="0" indent="0" algn="just" fontAlgn="base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 algn="just" fontAlgn="base">
              <a:lnSpc>
                <a:spcPts val="2005"/>
              </a:lnSpc>
              <a:buNone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17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3852" y="364902"/>
            <a:ext cx="8596668" cy="1320800"/>
          </a:xfrm>
        </p:spPr>
        <p:txBody>
          <a:bodyPr/>
          <a:lstStyle/>
          <a:p>
            <a:pPr algn="ctr"/>
            <a:r>
              <a:rPr lang="pt-BR" b="1" u="sng" dirty="0"/>
              <a:t>A ORIGEM DAS ALTERAÇÕES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3639" y="1571223"/>
            <a:ext cx="8810363" cy="4665454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NOVAMENTE </a:t>
            </a:r>
            <a:r>
              <a:rPr lang="pt-BR" dirty="0"/>
              <a:t>GOVERNO </a:t>
            </a:r>
            <a:r>
              <a:rPr lang="pt-BR" dirty="0" smtClean="0"/>
              <a:t>SILENCIA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ANDES </a:t>
            </a:r>
            <a:r>
              <a:rPr lang="pt-BR" dirty="0"/>
              <a:t>RECHAÇOU A </a:t>
            </a:r>
            <a:r>
              <a:rPr lang="pt-BR" dirty="0" smtClean="0"/>
              <a:t>PROPOSTA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TERMO </a:t>
            </a:r>
            <a:r>
              <a:rPr lang="pt-BR" dirty="0"/>
              <a:t>DE ACORDO Nº 19/2015, ENTRE GOVERNO E </a:t>
            </a:r>
            <a:r>
              <a:rPr lang="pt-BR" dirty="0" smtClean="0"/>
              <a:t>PROIFES</a:t>
            </a:r>
          </a:p>
          <a:p>
            <a:pPr marL="0" indent="0">
              <a:buNone/>
            </a:pPr>
            <a:endParaRPr lang="pt-BR" dirty="0"/>
          </a:p>
          <a:p>
            <a:pPr algn="just"/>
            <a:r>
              <a:rPr lang="pt-BR" dirty="0"/>
              <a:t>ILEGALIDADES: desrespeito a uma sentença do TRT que proibia governo de negociar com </a:t>
            </a:r>
            <a:r>
              <a:rPr lang="pt-BR" dirty="0" err="1"/>
              <a:t>Proifes</a:t>
            </a:r>
            <a:r>
              <a:rPr lang="pt-BR" dirty="0"/>
              <a:t>; e atropelo um processo negocial que havia sido determinado pelo STJ na medida em que apresentou uma proposta totalmente nova, desconsiderando os próprios documentos </a:t>
            </a:r>
            <a:r>
              <a:rPr lang="pt-BR" dirty="0" smtClean="0"/>
              <a:t>oficiais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/>
              <a:t>SINASEFE MOVEU AÇÃO CONTRA O MPOG  E O PROIFES PEDINDO LIMINAR PELA ANULAÇÃO DO ACORDO ASSINADO PELO GOVERNO E A REFERIDA ENTIDADE</a:t>
            </a:r>
          </a:p>
          <a:p>
            <a:pPr algn="just"/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56245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17304" y="211015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FONTES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1558073"/>
            <a:ext cx="8596668" cy="4338635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>
                <a:hlinkClick r:id="rId2"/>
              </a:rPr>
              <a:t>http</a:t>
            </a:r>
            <a:r>
              <a:rPr lang="pt-BR" dirty="0">
                <a:hlinkClick r:id="rId2"/>
              </a:rPr>
              <a:t>://www.sinasefe.org.br/v3/index.php?option=com_content&amp;view=article&amp;id=1515:acordos-de-greve-nota-explicativa-&amp;</a:t>
            </a:r>
            <a:r>
              <a:rPr lang="pt-BR" dirty="0" smtClean="0">
                <a:hlinkClick r:id="rId2"/>
              </a:rPr>
              <a:t>catid=314:greve-2015&amp;Itemid=133</a:t>
            </a:r>
            <a:r>
              <a:rPr lang="pt-BR" dirty="0" smtClean="0"/>
              <a:t>, acessado em 07/09/2013</a:t>
            </a:r>
          </a:p>
          <a:p>
            <a:pPr algn="just"/>
            <a:endParaRPr lang="pt-BR" dirty="0"/>
          </a:p>
          <a:p>
            <a:pPr algn="just"/>
            <a:r>
              <a:rPr lang="pt-BR" u="sng" dirty="0">
                <a:hlinkClick r:id="rId3"/>
              </a:rPr>
              <a:t>https://grevenasfederais.andes.org.br/2015/10/10/comunicado-cng-no-46-11-de-outubro-de-2015/</a:t>
            </a:r>
            <a:r>
              <a:rPr lang="pt-BR" dirty="0"/>
              <a:t>, acessado em </a:t>
            </a:r>
            <a:r>
              <a:rPr lang="pt-BR" dirty="0" smtClean="0"/>
              <a:t>07/09/2016</a:t>
            </a:r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/>
              <a:t> </a:t>
            </a:r>
            <a:r>
              <a:rPr lang="pt-BR" u="sng" dirty="0">
                <a:hlinkClick r:id="rId4"/>
              </a:rPr>
              <a:t>http://proifes.org.br/noticia/1367/proifes-assina-acordo-com-o-governo-que-reestrutura-salarios-e-carreiras-dos-docentes-federais</a:t>
            </a:r>
            <a:r>
              <a:rPr lang="pt-BR" dirty="0"/>
              <a:t>, acessado em </a:t>
            </a:r>
            <a:r>
              <a:rPr lang="pt-BR" dirty="0" smtClean="0"/>
              <a:t>07/09/2016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u="sng" dirty="0">
                <a:solidFill>
                  <a:srgbClr val="92D050"/>
                </a:solidFill>
              </a:rPr>
              <a:t>http://agenciabrasil.ebc.com.br/economia/noticia/2016-09/banco-central-projeta-inflacao-de-73-este-ano-e-recuo-para-44-em-2017</a:t>
            </a:r>
            <a:r>
              <a:rPr lang="pt-BR" dirty="0" smtClean="0"/>
              <a:t>, </a:t>
            </a:r>
            <a:r>
              <a:rPr lang="pt-BR" dirty="0"/>
              <a:t>acessado em 07/09/2016</a:t>
            </a: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42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3519" y="965200"/>
            <a:ext cx="8596668" cy="4044681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002060"/>
                </a:solidFill>
              </a:rPr>
              <a:t>Obrigado!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>
                <a:solidFill>
                  <a:srgbClr val="002060"/>
                </a:solidFill>
              </a:rPr>
              <a:t>Emmanuel Martins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3734873"/>
            <a:ext cx="8596668" cy="2654204"/>
          </a:xfrm>
        </p:spPr>
        <p:txBody>
          <a:bodyPr>
            <a:normAutofit/>
          </a:bodyPr>
          <a:lstStyle/>
          <a:p>
            <a:pPr marL="0" indent="0" algn="just" fontAlgn="base">
              <a:lnSpc>
                <a:spcPts val="2005"/>
              </a:lnSpc>
              <a:buNone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70" r="33087"/>
          <a:stretch/>
        </p:blipFill>
        <p:spPr>
          <a:xfrm>
            <a:off x="3447655" y="5133366"/>
            <a:ext cx="3548395" cy="130913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1215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2489" y="377780"/>
            <a:ext cx="8596668" cy="1320800"/>
          </a:xfrm>
        </p:spPr>
        <p:txBody>
          <a:bodyPr/>
          <a:lstStyle/>
          <a:p>
            <a:pPr algn="ctr"/>
            <a:r>
              <a:rPr lang="pt-BR" b="1" u="sng" dirty="0"/>
              <a:t>A ORIGEM DAS ALTERAÇÕES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3639" y="1571223"/>
            <a:ext cx="8810363" cy="4470139"/>
          </a:xfrm>
        </p:spPr>
        <p:txBody>
          <a:bodyPr>
            <a:normAutofit/>
          </a:bodyPr>
          <a:lstStyle/>
          <a:p>
            <a:pPr algn="just" fontAlgn="base"/>
            <a:endParaRPr lang="pt-BR" dirty="0" smtClean="0"/>
          </a:p>
          <a:p>
            <a:pPr algn="just" fontAlgn="base"/>
            <a:r>
              <a:rPr lang="pt-BR" dirty="0" smtClean="0"/>
              <a:t>ACORDO VIGENTE</a:t>
            </a:r>
          </a:p>
          <a:p>
            <a:pPr marL="0" indent="0" algn="just" fontAlgn="base">
              <a:buNone/>
            </a:pPr>
            <a:endParaRPr lang="pt-BR" dirty="0"/>
          </a:p>
          <a:p>
            <a:pPr algn="just"/>
            <a:r>
              <a:rPr lang="pt-BR" dirty="0"/>
              <a:t>EDIÇÃO DA LEI Nº 13.325, DE 29/07/2016 (ALTERA LEIS Nº 11.784/2008 E Nº 12.772/2012)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EFETIVAÇÃO DO ACORDO ATRAVÉS DE OUTROS INSTRUMENTOS NORMATIVOS (PORTARIAS E DECRETOS)</a:t>
            </a:r>
          </a:p>
          <a:p>
            <a:pPr marL="0" indent="0" algn="just" fontAlgn="base">
              <a:buNone/>
            </a:pPr>
            <a:endParaRPr lang="pt-BR" dirty="0" smtClean="0"/>
          </a:p>
          <a:p>
            <a:pPr algn="just" fontAlgn="base"/>
            <a:r>
              <a:rPr lang="pt-BR" dirty="0" smtClean="0"/>
              <a:t>AUSÊNCIA </a:t>
            </a:r>
            <a:r>
              <a:rPr lang="pt-BR" dirty="0"/>
              <a:t>DE PONTOS IMPORTANTES NEGOCIADOS NO ÂMBITO DA SETEC-MEC, ALÉM DE DISTORÇÕES EM RELAÇÃO AOS ACORDOS ORIGINAIS, ESPECIALMENTE PARA O SEGMENTO </a:t>
            </a:r>
            <a:r>
              <a:rPr lang="pt-BR" dirty="0" smtClean="0"/>
              <a:t>DOCENTE</a:t>
            </a:r>
          </a:p>
          <a:p>
            <a:pPr algn="just" fontAlgn="base"/>
            <a:endParaRPr lang="pt-BR" dirty="0"/>
          </a:p>
          <a:p>
            <a:pPr marL="0" indent="0" algn="just" fontAlgn="base">
              <a:buNone/>
            </a:pPr>
            <a:endParaRPr lang="pt-BR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94453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59914" y="394265"/>
            <a:ext cx="8596668" cy="1320800"/>
          </a:xfrm>
        </p:spPr>
        <p:txBody>
          <a:bodyPr/>
          <a:lstStyle/>
          <a:p>
            <a:pPr algn="ctr"/>
            <a:r>
              <a:rPr lang="pt-BR" b="1" u="sng" dirty="0"/>
              <a:t>A ORIGEM DAS ALTERAÇÕES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3639" y="1840522"/>
            <a:ext cx="8810363" cy="4444367"/>
          </a:xfrm>
        </p:spPr>
        <p:txBody>
          <a:bodyPr>
            <a:normAutofit/>
          </a:bodyPr>
          <a:lstStyle/>
          <a:p>
            <a:pPr algn="just" fontAlgn="base"/>
            <a:r>
              <a:rPr lang="pt-BR" dirty="0"/>
              <a:t>ACORDO APROFUNDA ATAQUES À CARREIRA DOCENTE PARA ALÉM DAQUELES OPERADOS COM RESTRUTURAÇÃO DE 2012</a:t>
            </a:r>
          </a:p>
          <a:p>
            <a:pPr algn="just" fontAlgn="base"/>
            <a:endParaRPr lang="pt-BR" dirty="0" smtClean="0"/>
          </a:p>
          <a:p>
            <a:pPr algn="just" fontAlgn="base"/>
            <a:r>
              <a:rPr lang="pt-BR" dirty="0" smtClean="0"/>
              <a:t>AUMENTO </a:t>
            </a:r>
            <a:r>
              <a:rPr lang="pt-BR" dirty="0"/>
              <a:t>NEGOCIADO (10,8% EM DOIS ANOS) NÃO COBRE NEM A INFLAÇÃO DE 2015 (PREVISTA PARA 9,5% E FECHADA EM 10,67</a:t>
            </a:r>
            <a:r>
              <a:rPr lang="pt-BR" dirty="0" smtClean="0"/>
              <a:t>%)</a:t>
            </a:r>
            <a:endParaRPr lang="pt-BR" dirty="0"/>
          </a:p>
          <a:p>
            <a:pPr marL="0" indent="0" algn="just" fontAlgn="base">
              <a:buNone/>
            </a:pPr>
            <a:endParaRPr lang="pt-BR" dirty="0"/>
          </a:p>
          <a:p>
            <a:pPr algn="just" fontAlgn="base"/>
            <a:r>
              <a:rPr lang="pt-BR" dirty="0"/>
              <a:t>PREVISÃO DE INFLAÇÃO DE </a:t>
            </a:r>
            <a:r>
              <a:rPr lang="pt-BR" dirty="0" smtClean="0"/>
              <a:t>7,3% </a:t>
            </a:r>
            <a:r>
              <a:rPr lang="pt-BR" dirty="0"/>
              <a:t>PARA 2016 E DE </a:t>
            </a:r>
            <a:r>
              <a:rPr lang="pt-BR" dirty="0" smtClean="0"/>
              <a:t>4,4% </a:t>
            </a:r>
            <a:r>
              <a:rPr lang="pt-BR" dirty="0"/>
              <a:t>PARA 2017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 smtClean="0"/>
              <a:t>PENDÊNCIA </a:t>
            </a:r>
            <a:r>
              <a:rPr lang="pt-BR" dirty="0"/>
              <a:t>DE CUMPRIMENTO DE ALGUMAS CLÁUSULAS 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671" y="4356354"/>
            <a:ext cx="2053992" cy="205399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106177"/>
      </p:ext>
    </p:extLst>
  </p:cSld>
  <p:clrMapOvr>
    <a:masterClrMapping/>
  </p:clrMapOvr>
  <p:transition spd="med"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69" r="14694"/>
          <a:stretch/>
        </p:blipFill>
        <p:spPr>
          <a:xfrm>
            <a:off x="1210614" y="0"/>
            <a:ext cx="7920506" cy="662484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5475" y="2575775"/>
            <a:ext cx="4958367" cy="29121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u="sng" dirty="0"/>
              <a:t>O QUE O ACORDO PREVIU</a:t>
            </a: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2000" b="1" dirty="0">
                <a:solidFill>
                  <a:schemeClr val="tx1"/>
                </a:solidFill>
              </a:rPr>
              <a:t>O acordo vigorará por dois anos,</a:t>
            </a:r>
            <a:r>
              <a:rPr lang="pt-BR" sz="2000" dirty="0">
                <a:solidFill>
                  <a:schemeClr val="tx1"/>
                </a:solidFill>
              </a:rPr>
              <a:t> no que diz respeito a reajustes salariais, com aumento linear de 5,5% em agosto de 2016 e de 5,0% em janeiro de </a:t>
            </a:r>
            <a:r>
              <a:rPr lang="pt-BR" sz="2000" dirty="0" smtClean="0">
                <a:solidFill>
                  <a:schemeClr val="tx1"/>
                </a:solidFill>
              </a:rPr>
              <a:t>2017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48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447965"/>
            <a:ext cx="8596668" cy="1320800"/>
          </a:xfrm>
        </p:spPr>
        <p:txBody>
          <a:bodyPr/>
          <a:lstStyle/>
          <a:p>
            <a:pPr algn="ctr"/>
            <a:r>
              <a:rPr lang="pt-BR" b="1" dirty="0" smtClean="0"/>
              <a:t>BENEFÍCIOS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7333" y="1117396"/>
            <a:ext cx="4066936" cy="1331572"/>
          </a:xfrm>
        </p:spPr>
        <p:txBody>
          <a:bodyPr/>
          <a:lstStyle/>
          <a:p>
            <a:pPr algn="just"/>
            <a:r>
              <a:rPr lang="pt-BR" sz="1800" b="1" dirty="0" smtClean="0"/>
              <a:t>Assistência </a:t>
            </a:r>
            <a:r>
              <a:rPr lang="pt-BR" sz="1800" b="1" dirty="0"/>
              <a:t>à saúde o valor atual per capita </a:t>
            </a:r>
            <a:r>
              <a:rPr lang="pt-BR" sz="1800" b="1" u="sng" dirty="0"/>
              <a:t>médio</a:t>
            </a:r>
            <a:r>
              <a:rPr lang="pt-BR" sz="1800" b="1" dirty="0"/>
              <a:t> passa de R$ 117,78 para R$ 145,00</a:t>
            </a:r>
            <a:endParaRPr lang="pt-BR" sz="18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09093" y="2548084"/>
            <a:ext cx="4552275" cy="3304117"/>
          </a:xfrm>
        </p:spPr>
        <p:txBody>
          <a:bodyPr/>
          <a:lstStyle/>
          <a:p>
            <a:pPr algn="just" fontAlgn="base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Aumento de 22,62% em relação ao valor per capita médio do benefício</a:t>
            </a:r>
          </a:p>
          <a:p>
            <a:pPr algn="just" fontAlgn="base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Valor per capta no plano e de acordo com a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remuneração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base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Índice de Preços ao Consumidor Amplo (IPCA) medido pelo IBGE nos últimos três anos.</a:t>
            </a:r>
          </a:p>
          <a:p>
            <a:pPr algn="just" fontAlgn="base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Portaria MPOG nº 8, de 13/01/2016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387207" y="1207481"/>
            <a:ext cx="4117400" cy="1204348"/>
          </a:xfrm>
        </p:spPr>
        <p:txBody>
          <a:bodyPr/>
          <a:lstStyle/>
          <a:p>
            <a:pPr algn="just"/>
            <a:r>
              <a:rPr lang="pt-BR" sz="1800" b="1" dirty="0"/>
              <a:t>Assistência pré-escolar o valor atual per capita médio passa de R$ 73,07 para R$ </a:t>
            </a:r>
            <a:r>
              <a:rPr lang="pt-BR" sz="1800" b="1" dirty="0" smtClean="0"/>
              <a:t>321,00</a:t>
            </a:r>
            <a:endParaRPr lang="pt-BR" sz="1800" b="1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88385" y="2548084"/>
            <a:ext cx="4185617" cy="3304117"/>
          </a:xfrm>
        </p:spPr>
        <p:txBody>
          <a:bodyPr/>
          <a:lstStyle/>
          <a:p>
            <a:pPr fontAlgn="base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Fixa valor único para todo o território nacional, acabando com diferenças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entre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estados</a:t>
            </a:r>
          </a:p>
          <a:p>
            <a:pPr fontAlgn="base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valor mensal por aluno estimado pelo Fundo de Manutenção e Desenvolvimento da Educação Básica de Valorização dos Profissionais da Educação (</a:t>
            </a:r>
            <a:r>
              <a:rPr lang="pt-B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Fundeb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para a creche pública integral.</a:t>
            </a:r>
          </a:p>
          <a:p>
            <a:pPr fontAlgn="base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Portaria MPOG nº 9, de 13/01/2016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3" y="5209862"/>
            <a:ext cx="3882794" cy="1482909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543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532326"/>
            <a:ext cx="8596668" cy="1320800"/>
          </a:xfrm>
        </p:spPr>
        <p:txBody>
          <a:bodyPr/>
          <a:lstStyle/>
          <a:p>
            <a:pPr algn="ctr"/>
            <a:r>
              <a:rPr lang="pt-BR" b="1" dirty="0"/>
              <a:t>BENEFÍCIOS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1628411"/>
            <a:ext cx="8596668" cy="4877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     Auxílio-alimentação </a:t>
            </a:r>
            <a:r>
              <a:rPr lang="pt-BR" b="1" dirty="0"/>
              <a:t>passa de R$ 373,00 para R$ </a:t>
            </a:r>
            <a:r>
              <a:rPr lang="pt-BR" b="1" dirty="0" smtClean="0"/>
              <a:t>458,00</a:t>
            </a:r>
          </a:p>
          <a:p>
            <a:pPr fontAlgn="base"/>
            <a:r>
              <a:rPr lang="pt-BR" dirty="0"/>
              <a:t>Aumento de 22,78% </a:t>
            </a:r>
          </a:p>
          <a:p>
            <a:pPr fontAlgn="base"/>
            <a:r>
              <a:rPr lang="pt-BR" dirty="0"/>
              <a:t>Índice de Preços ao Consumidor Amplo (IPCA) medido pelo IBGE nos últimos três </a:t>
            </a:r>
            <a:r>
              <a:rPr lang="pt-BR" dirty="0" smtClean="0"/>
              <a:t>anos</a:t>
            </a:r>
            <a:endParaRPr lang="pt-BR" dirty="0"/>
          </a:p>
          <a:p>
            <a:r>
              <a:rPr lang="pt-BR" dirty="0"/>
              <a:t>Portaria MPOG  nº 11, de </a:t>
            </a:r>
            <a:r>
              <a:rPr lang="pt-BR" dirty="0" smtClean="0"/>
              <a:t>13/01/2016</a:t>
            </a:r>
          </a:p>
          <a:p>
            <a:endParaRPr lang="pt-BR" dirty="0" smtClean="0"/>
          </a:p>
          <a:p>
            <a:endParaRPr lang="pt-BR" dirty="0"/>
          </a:p>
          <a:p>
            <a:pPr marL="0" indent="0" fontAlgn="base">
              <a:buNone/>
            </a:pPr>
            <a:r>
              <a:rPr lang="pt-BR" b="1" dirty="0"/>
              <a:t> </a:t>
            </a:r>
            <a:r>
              <a:rPr lang="pt-BR" b="1" dirty="0" smtClean="0"/>
              <a:t>    Observações gerais</a:t>
            </a:r>
            <a:endParaRPr lang="pt-BR" dirty="0"/>
          </a:p>
          <a:p>
            <a:pPr fontAlgn="base"/>
            <a:r>
              <a:rPr lang="pt-BR" dirty="0" smtClean="0"/>
              <a:t>Os novos valores passaram a vigorar a partir de 1º/01/2016</a:t>
            </a:r>
          </a:p>
          <a:p>
            <a:pPr fontAlgn="base"/>
            <a:r>
              <a:rPr lang="pt-BR" dirty="0"/>
              <a:t>I</a:t>
            </a:r>
            <a:r>
              <a:rPr lang="pt-BR" dirty="0" smtClean="0"/>
              <a:t>ncluem todos os servidores federais do executivo, inclusive, </a:t>
            </a:r>
            <a:r>
              <a:rPr lang="pt-BR" dirty="0" err="1" smtClean="0"/>
              <a:t>TAE’s</a:t>
            </a:r>
            <a:endParaRPr lang="pt-BR" dirty="0" smtClean="0"/>
          </a:p>
          <a:p>
            <a:pPr fontAlgn="base"/>
            <a:r>
              <a:rPr lang="pt-BR" dirty="0" smtClean="0"/>
              <a:t>Tabelas na página do SINASEFE</a:t>
            </a:r>
          </a:p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54427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0445" y="1633469"/>
            <a:ext cx="8596668" cy="2555631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Temas específicos das Carreiras </a:t>
            </a:r>
            <a:r>
              <a:rPr lang="pt-BR" b="1" u="sng" dirty="0" smtClean="0">
                <a:solidFill>
                  <a:schemeClr val="tx1"/>
                </a:solidFill>
              </a:rPr>
              <a:t>Magistérios </a:t>
            </a:r>
            <a:r>
              <a:rPr lang="pt-BR" b="1" u="sng" dirty="0">
                <a:solidFill>
                  <a:schemeClr val="tx1"/>
                </a:solidFill>
              </a:rPr>
              <a:t>Superior (MS), Ensino Básico, Técnico e Tecnológico (EBTT), Ensino Básico Federal (EBF) e Ensino Básico Federal dos </a:t>
            </a:r>
            <a:r>
              <a:rPr lang="pt-BR" b="1" u="sng" dirty="0" err="1">
                <a:solidFill>
                  <a:schemeClr val="tx1"/>
                </a:solidFill>
              </a:rPr>
              <a:t>Ex-Territórios</a:t>
            </a:r>
            <a:r>
              <a:rPr lang="pt-BR" u="sng" dirty="0">
                <a:solidFill>
                  <a:schemeClr val="tx1"/>
                </a:solidFill>
              </a:rPr>
              <a:t/>
            </a:r>
            <a:br>
              <a:rPr lang="pt-BR" u="sng" dirty="0">
                <a:solidFill>
                  <a:schemeClr val="tx1"/>
                </a:solidFill>
              </a:rPr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761" y="4416896"/>
            <a:ext cx="2771104" cy="214312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2" y="187150"/>
            <a:ext cx="1548729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9975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Personalizada 4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FF0000"/>
      </a:accent1>
      <a:accent2>
        <a:srgbClr val="EE6D49"/>
      </a:accent2>
      <a:accent3>
        <a:srgbClr val="F49E86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1369</TotalTime>
  <Words>1523</Words>
  <Application>Microsoft Office PowerPoint</Application>
  <PresentationFormat>Personalizar</PresentationFormat>
  <Paragraphs>237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Facetado</vt:lpstr>
      <vt:lpstr>MAGISTÉRIO DO EBTT </vt:lpstr>
      <vt:lpstr>A ORIGEM DAS ALTERAÇÕES </vt:lpstr>
      <vt:lpstr>A ORIGEM DAS ALTERAÇÕES </vt:lpstr>
      <vt:lpstr>A ORIGEM DAS ALTERAÇÕES </vt:lpstr>
      <vt:lpstr>A ORIGEM DAS ALTERAÇÕES </vt:lpstr>
      <vt:lpstr>O QUE O ACORDO PREVIU  O acordo vigorará por dois anos, no que diz respeito a reajustes salariais, com aumento linear de 5,5% em agosto de 2016 e de 5,0% em janeiro de 2017  </vt:lpstr>
      <vt:lpstr>BENEFÍCIOS</vt:lpstr>
      <vt:lpstr>BENEFÍCIOS</vt:lpstr>
      <vt:lpstr>Temas específicos das Carreiras Magistérios Superior (MS), Ensino Básico, Técnico e Tecnológico (EBTT), Ensino Básico Federal (EBF) e Ensino Básico Federal dos Ex-Territórios  </vt:lpstr>
      <vt:lpstr>Temas específicos das Carreiras Magistérios</vt:lpstr>
      <vt:lpstr>Temas específicos das Carreiras Magistérios</vt:lpstr>
      <vt:lpstr>Temas específicos das Carreiras Magistérios</vt:lpstr>
      <vt:lpstr>Temas específicos das Carreiras Magistérios</vt:lpstr>
      <vt:lpstr>Temas específicos das Carreiras Magistérios</vt:lpstr>
      <vt:lpstr>Temas específicos das Carreiras Magistérios</vt:lpstr>
      <vt:lpstr>Temas específicos das Carreiras Magistérios</vt:lpstr>
      <vt:lpstr>Harmonização da estrutura salarial das carreiras a partir dos parâmetros acordados em 2012   (art. 1º da Lei nº 13.325/2016, que inclui o § único no art. 16 da Lei nº 12.772/2012 e o § 2º no art. 132-A da Lei nº 11.7874/08)</vt:lpstr>
      <vt:lpstr>O que é harmonização?</vt:lpstr>
      <vt:lpstr>Harmonização da estrutura salarial</vt:lpstr>
      <vt:lpstr>Harmonização da estrutura salarial</vt:lpstr>
      <vt:lpstr>Temas específicos das Carreiras Magistérios</vt:lpstr>
      <vt:lpstr>Temas específicos das Carreiras Magistérios</vt:lpstr>
      <vt:lpstr>Temas específicos das Carreiras Magistérios</vt:lpstr>
      <vt:lpstr>PERSPETCTIVAS  </vt:lpstr>
      <vt:lpstr>PERSPETCTIVAS</vt:lpstr>
      <vt:lpstr>PERSPETCTIVAS</vt:lpstr>
      <vt:lpstr>PERSPETCTIVAS</vt:lpstr>
      <vt:lpstr> DISCUSSÕES ATUAIS </vt:lpstr>
      <vt:lpstr> DISCUSSÕES ATUAIS </vt:lpstr>
      <vt:lpstr>FONTES</vt:lpstr>
      <vt:lpstr>Obrigado!   Emmanuel Martins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MAGISTÉRIO DO EBTT</dc:title>
  <dc:creator>Adriana Martins Pereira</dc:creator>
  <cp:lastModifiedBy>1secretario</cp:lastModifiedBy>
  <cp:revision>63</cp:revision>
  <dcterms:created xsi:type="dcterms:W3CDTF">2016-09-08T01:42:11Z</dcterms:created>
  <dcterms:modified xsi:type="dcterms:W3CDTF">2017-03-16T13:09:27Z</dcterms:modified>
</cp:coreProperties>
</file>